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1F9E-24F8-430F-A852-902D6FAFBD11}" type="datetimeFigureOut">
              <a:rPr lang="sr-Latn-CS" smtClean="0"/>
              <a:t>27.11.2013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F8BF-2D07-4306-8C66-BC30BCC20F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1F9E-24F8-430F-A852-902D6FAFBD11}" type="datetimeFigureOut">
              <a:rPr lang="sr-Latn-CS" smtClean="0"/>
              <a:t>27.11.2013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F8BF-2D07-4306-8C66-BC30BCC20F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1F9E-24F8-430F-A852-902D6FAFBD11}" type="datetimeFigureOut">
              <a:rPr lang="sr-Latn-CS" smtClean="0"/>
              <a:t>27.11.2013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F8BF-2D07-4306-8C66-BC30BCC20F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1F9E-24F8-430F-A852-902D6FAFBD11}" type="datetimeFigureOut">
              <a:rPr lang="sr-Latn-CS" smtClean="0"/>
              <a:t>27.11.2013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F8BF-2D07-4306-8C66-BC30BCC20F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1F9E-24F8-430F-A852-902D6FAFBD11}" type="datetimeFigureOut">
              <a:rPr lang="sr-Latn-CS" smtClean="0"/>
              <a:t>27.11.2013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F8BF-2D07-4306-8C66-BC30BCC20F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1F9E-24F8-430F-A852-902D6FAFBD11}" type="datetimeFigureOut">
              <a:rPr lang="sr-Latn-CS" smtClean="0"/>
              <a:t>27.11.2013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F8BF-2D07-4306-8C66-BC30BCC20F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1F9E-24F8-430F-A852-902D6FAFBD11}" type="datetimeFigureOut">
              <a:rPr lang="sr-Latn-CS" smtClean="0"/>
              <a:t>27.11.2013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F8BF-2D07-4306-8C66-BC30BCC20F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1F9E-24F8-430F-A852-902D6FAFBD11}" type="datetimeFigureOut">
              <a:rPr lang="sr-Latn-CS" smtClean="0"/>
              <a:t>27.11.2013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F8BF-2D07-4306-8C66-BC30BCC20F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1F9E-24F8-430F-A852-902D6FAFBD11}" type="datetimeFigureOut">
              <a:rPr lang="sr-Latn-CS" smtClean="0"/>
              <a:t>27.11.2013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F8BF-2D07-4306-8C66-BC30BCC20F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1F9E-24F8-430F-A852-902D6FAFBD11}" type="datetimeFigureOut">
              <a:rPr lang="sr-Latn-CS" smtClean="0"/>
              <a:t>27.11.2013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F8BF-2D07-4306-8C66-BC30BCC20F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1F9E-24F8-430F-A852-902D6FAFBD11}" type="datetimeFigureOut">
              <a:rPr lang="sr-Latn-CS" smtClean="0"/>
              <a:t>27.11.2013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F8BF-2D07-4306-8C66-BC30BCC20F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F1F9E-24F8-430F-A852-902D6FAFBD11}" type="datetimeFigureOut">
              <a:rPr lang="sr-Latn-CS" smtClean="0"/>
              <a:t>27.11.2013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1F8BF-2D07-4306-8C66-BC30BCC20F10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hr-H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MALI HRABRI KROJAC</a:t>
            </a:r>
            <a:endParaRPr lang="hr-H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852610"/>
          </a:xfrm>
        </p:spPr>
        <p:txBody>
          <a:bodyPr/>
          <a:lstStyle/>
          <a:p>
            <a:r>
              <a:rPr lang="hr-HR" dirty="0" smtClean="0"/>
              <a:t>Izradili: Renato </a:t>
            </a:r>
            <a:r>
              <a:rPr lang="hr-HR" dirty="0" err="1" smtClean="0"/>
              <a:t>Šljivić</a:t>
            </a:r>
            <a:r>
              <a:rPr lang="hr-HR" dirty="0" smtClean="0"/>
              <a:t> i Patrik Goleš</a:t>
            </a:r>
            <a:endParaRPr lang="hr-HR" dirty="0"/>
          </a:p>
        </p:txBody>
      </p:sp>
      <p:pic>
        <p:nvPicPr>
          <p:cNvPr id="4" name="Picture 3" descr="DM-Dvor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928934"/>
            <a:ext cx="4095778" cy="3071834"/>
          </a:xfrm>
          <a:prstGeom prst="rect">
            <a:avLst/>
          </a:prstGeom>
        </p:spPr>
      </p:pic>
      <p:pic>
        <p:nvPicPr>
          <p:cNvPr id="5" name="Picture 4" descr="ta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928934"/>
            <a:ext cx="2327364" cy="3049156"/>
          </a:xfrm>
          <a:prstGeom prst="rect">
            <a:avLst/>
          </a:prstGeom>
        </p:spPr>
      </p:pic>
      <p:pic>
        <p:nvPicPr>
          <p:cNvPr id="7" name="Picture 6" descr="ta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08381" y="2857497"/>
            <a:ext cx="2235618" cy="3143271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1195228" y="298791"/>
            <a:ext cx="6786610" cy="1285884"/>
          </a:xfrm>
          <a:prstGeom prst="flowChartAlternate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 smtClean="0">
                <a:solidFill>
                  <a:schemeClr val="bg1"/>
                </a:solidFill>
                <a:latin typeface="Algerian" pitchFamily="82" charset="0"/>
              </a:rPr>
              <a:t>Mali hrabri </a:t>
            </a:r>
            <a:r>
              <a:rPr lang="hr-HR" sz="4000" dirty="0" err="1" smtClean="0">
                <a:solidFill>
                  <a:schemeClr val="bg1"/>
                </a:solidFill>
                <a:latin typeface="Algerian" pitchFamily="82" charset="0"/>
              </a:rPr>
              <a:t>krojac</a:t>
            </a:r>
            <a:endParaRPr lang="hr-HR" sz="40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571480"/>
            <a:ext cx="81439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latin typeface="Curlz MT" pitchFamily="82" charset="0"/>
              </a:rPr>
              <a:t>Živio jednom </a:t>
            </a:r>
            <a:r>
              <a:rPr lang="hr-HR" sz="4000" dirty="0" err="1" smtClean="0">
                <a:latin typeface="Curlz MT" pitchFamily="82" charset="0"/>
              </a:rPr>
              <a:t>jdean</a:t>
            </a:r>
            <a:r>
              <a:rPr lang="hr-HR" sz="4000" dirty="0" smtClean="0">
                <a:latin typeface="Curlz MT" pitchFamily="82" charset="0"/>
              </a:rPr>
              <a:t> mali </a:t>
            </a:r>
            <a:r>
              <a:rPr lang="hr-HR" sz="4000" dirty="0" err="1" smtClean="0">
                <a:latin typeface="Curlz MT" pitchFamily="82" charset="0"/>
              </a:rPr>
              <a:t>krojac.Dok</a:t>
            </a:r>
            <a:r>
              <a:rPr lang="hr-HR" sz="4000" dirty="0" smtClean="0">
                <a:latin typeface="Curlz MT" pitchFamily="82" charset="0"/>
              </a:rPr>
              <a:t> je ručao smetale su mu muhe. Jednim zamahom </a:t>
            </a:r>
            <a:r>
              <a:rPr lang="hr-HR" sz="4000" dirty="0" err="1" smtClean="0">
                <a:latin typeface="Curlz MT" pitchFamily="82" charset="0"/>
              </a:rPr>
              <a:t>ubijo</a:t>
            </a:r>
            <a:r>
              <a:rPr lang="hr-HR" sz="4000" dirty="0" smtClean="0">
                <a:latin typeface="Curlz MT" pitchFamily="82" charset="0"/>
              </a:rPr>
              <a:t> ih je sedam,bio je ponosan. Za nagradu na        si je zašio “SEDAM JEDNIM ZAMAHOM”. </a:t>
            </a:r>
            <a:endParaRPr lang="hr-HR" sz="4000" dirty="0">
              <a:latin typeface="Curlz MT" pitchFamily="82" charset="0"/>
            </a:endParaRPr>
          </a:p>
        </p:txBody>
      </p:sp>
      <p:pic>
        <p:nvPicPr>
          <p:cNvPr id="5" name="Picture 4" descr="img_0_4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2285992"/>
            <a:ext cx="1071570" cy="887176"/>
          </a:xfrm>
          <a:prstGeom prst="rect">
            <a:avLst/>
          </a:prstGeom>
        </p:spPr>
      </p:pic>
      <p:pic>
        <p:nvPicPr>
          <p:cNvPr id="6" name="Picture 5" descr="muheThumbna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857628"/>
            <a:ext cx="2905125" cy="2181225"/>
          </a:xfrm>
          <a:prstGeom prst="rect">
            <a:avLst/>
          </a:prstGeom>
        </p:spPr>
      </p:pic>
      <p:pic>
        <p:nvPicPr>
          <p:cNvPr id="7" name="Picture 6" descr="pekmez_jagode_po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4000504"/>
            <a:ext cx="3810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8072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latin typeface="Curlz MT" pitchFamily="82" charset="0"/>
              </a:rPr>
              <a:t>Sav sretan krene u svijet radi svoje slave.</a:t>
            </a:r>
          </a:p>
          <a:p>
            <a:r>
              <a:rPr lang="hr-HR" sz="4000" dirty="0" smtClean="0">
                <a:latin typeface="Curlz MT" pitchFamily="82" charset="0"/>
              </a:rPr>
              <a:t>Na putu susretne VELIKOG diva. Sav ponosan pokaze svoj       . Div je htio pokazat koliko je jak pa stisne veliki</a:t>
            </a:r>
          </a:p>
          <a:p>
            <a:r>
              <a:rPr lang="hr-HR" sz="4000" dirty="0" smtClean="0">
                <a:latin typeface="Curlz MT" pitchFamily="82" charset="0"/>
              </a:rPr>
              <a:t>              i iz njega </a:t>
            </a:r>
            <a:r>
              <a:rPr lang="hr-HR" sz="4000" dirty="0" err="1" smtClean="0">
                <a:latin typeface="Curlz MT" pitchFamily="82" charset="0"/>
              </a:rPr>
              <a:t>potece</a:t>
            </a:r>
            <a:r>
              <a:rPr lang="hr-HR" sz="4000" dirty="0" smtClean="0">
                <a:latin typeface="Curlz MT" pitchFamily="82" charset="0"/>
              </a:rPr>
              <a:t>            .</a:t>
            </a:r>
            <a:endParaRPr lang="hr-HR" sz="4000" dirty="0">
              <a:latin typeface="Curlz MT" pitchFamily="82" charset="0"/>
            </a:endParaRPr>
          </a:p>
        </p:txBody>
      </p:sp>
      <p:pic>
        <p:nvPicPr>
          <p:cNvPr id="3" name="Picture 2" descr="img_0_4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643050"/>
            <a:ext cx="951936" cy="788129"/>
          </a:xfrm>
          <a:prstGeom prst="rect">
            <a:avLst/>
          </a:prstGeom>
        </p:spPr>
      </p:pic>
      <p:pic>
        <p:nvPicPr>
          <p:cNvPr id="4" name="Picture 3" descr="bigstone2mamallapuramkrrf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928934"/>
            <a:ext cx="2000264" cy="1785950"/>
          </a:xfrm>
          <a:prstGeom prst="rect">
            <a:avLst/>
          </a:prstGeom>
        </p:spPr>
      </p:pic>
      <p:pic>
        <p:nvPicPr>
          <p:cNvPr id="5" name="Picture 4" descr="p70648191kl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2857496"/>
            <a:ext cx="1714496" cy="1857387"/>
          </a:xfrm>
          <a:prstGeom prst="rect">
            <a:avLst/>
          </a:prstGeom>
        </p:spPr>
      </p:pic>
      <p:pic>
        <p:nvPicPr>
          <p:cNvPr id="7" name="Picture 6" descr="Green-Giant-ad-1960s-0821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3714752"/>
            <a:ext cx="2889928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286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err="1" smtClean="0">
                <a:latin typeface="Curlz MT" pitchFamily="82" charset="0"/>
              </a:rPr>
              <a:t>Krojac</a:t>
            </a:r>
            <a:r>
              <a:rPr lang="hr-HR" sz="4000" dirty="0" smtClean="0">
                <a:latin typeface="Curlz MT" pitchFamily="82" charset="0"/>
              </a:rPr>
              <a:t> uzme          i stisne ga, i </a:t>
            </a:r>
            <a:r>
              <a:rPr lang="hr-HR" sz="4000" dirty="0" err="1" smtClean="0">
                <a:latin typeface="Curlz MT" pitchFamily="82" charset="0"/>
              </a:rPr>
              <a:t>iznjega</a:t>
            </a:r>
            <a:endParaRPr lang="hr-HR" sz="4000" dirty="0" smtClean="0">
              <a:latin typeface="Curlz MT" pitchFamily="82" charset="0"/>
            </a:endParaRPr>
          </a:p>
          <a:p>
            <a:r>
              <a:rPr lang="hr-HR" sz="4000" dirty="0" err="1" smtClean="0">
                <a:latin typeface="Curlz MT" pitchFamily="82" charset="0"/>
              </a:rPr>
              <a:t>Pocne</a:t>
            </a:r>
            <a:r>
              <a:rPr lang="hr-HR" sz="4000" dirty="0" smtClean="0">
                <a:latin typeface="Curlz MT" pitchFamily="82" charset="0"/>
              </a:rPr>
              <a:t> curit voda. Div u strahu uzme kamen i baci ga u zrak, tako visoko da nije pao. </a:t>
            </a:r>
            <a:r>
              <a:rPr lang="hr-HR" sz="4000" dirty="0" err="1" smtClean="0">
                <a:latin typeface="Curlz MT" pitchFamily="82" charset="0"/>
              </a:rPr>
              <a:t>Krojac</a:t>
            </a:r>
            <a:r>
              <a:rPr lang="hr-HR" sz="4000" dirty="0" smtClean="0">
                <a:latin typeface="Curlz MT" pitchFamily="82" charset="0"/>
              </a:rPr>
              <a:t> zgrabi          i baci ju u zrak.</a:t>
            </a:r>
          </a:p>
          <a:p>
            <a:r>
              <a:rPr lang="hr-HR" sz="4000" dirty="0" err="1" smtClean="0">
                <a:latin typeface="Curlz MT" pitchFamily="82" charset="0"/>
              </a:rPr>
              <a:t>Pticica</a:t>
            </a:r>
            <a:r>
              <a:rPr lang="hr-HR" sz="4000" dirty="0" smtClean="0">
                <a:latin typeface="Curlz MT" pitchFamily="82" charset="0"/>
              </a:rPr>
              <a:t> u strahu poleti i vise se ne vrati.</a:t>
            </a:r>
          </a:p>
        </p:txBody>
      </p:sp>
      <p:pic>
        <p:nvPicPr>
          <p:cNvPr id="3" name="Picture 2" descr="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397989"/>
            <a:ext cx="1243021" cy="887872"/>
          </a:xfrm>
          <a:prstGeom prst="rect">
            <a:avLst/>
          </a:prstGeom>
        </p:spPr>
      </p:pic>
      <p:pic>
        <p:nvPicPr>
          <p:cNvPr id="4" name="Picture 3" descr="ptic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285992"/>
            <a:ext cx="1000132" cy="750100"/>
          </a:xfrm>
          <a:prstGeom prst="rect">
            <a:avLst/>
          </a:prstGeom>
        </p:spPr>
      </p:pic>
      <p:pic>
        <p:nvPicPr>
          <p:cNvPr id="5" name="Picture 4" descr="blue_sky-wi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1876"/>
            <a:ext cx="9144000" cy="3286124"/>
          </a:xfrm>
          <a:prstGeom prst="rect">
            <a:avLst/>
          </a:prstGeom>
        </p:spPr>
      </p:pic>
      <p:pic>
        <p:nvPicPr>
          <p:cNvPr id="6" name="Picture 5" descr="5440_Kamen_-_O.Brusni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3714752"/>
            <a:ext cx="2857520" cy="2143140"/>
          </a:xfrm>
          <a:prstGeom prst="rect">
            <a:avLst/>
          </a:prstGeom>
        </p:spPr>
      </p:pic>
      <p:pic>
        <p:nvPicPr>
          <p:cNvPr id="7" name="Picture 6" descr="golub-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942" y="4286256"/>
            <a:ext cx="1500198" cy="1505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80724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latin typeface="Curlz MT" pitchFamily="82" charset="0"/>
              </a:rPr>
              <a:t>Div pozove </a:t>
            </a:r>
            <a:r>
              <a:rPr lang="hr-HR" sz="4000" dirty="0" err="1" smtClean="0">
                <a:latin typeface="Curlz MT" pitchFamily="82" charset="0"/>
              </a:rPr>
              <a:t>krojaca</a:t>
            </a:r>
            <a:r>
              <a:rPr lang="hr-HR" sz="4000" dirty="0" smtClean="0">
                <a:latin typeface="Curlz MT" pitchFamily="82" charset="0"/>
              </a:rPr>
              <a:t> u goste da prespava, dok je </a:t>
            </a:r>
            <a:r>
              <a:rPr lang="hr-HR" sz="4000" dirty="0" err="1" smtClean="0">
                <a:latin typeface="Curlz MT" pitchFamily="82" charset="0"/>
              </a:rPr>
              <a:t>krojac</a:t>
            </a:r>
            <a:r>
              <a:rPr lang="hr-HR" sz="4000" dirty="0" smtClean="0">
                <a:latin typeface="Curlz MT" pitchFamily="82" charset="0"/>
              </a:rPr>
              <a:t> spavao div ga pokusa ubiti velikom     .,,, no </a:t>
            </a:r>
            <a:r>
              <a:rPr lang="hr-HR" sz="4000" dirty="0" err="1" smtClean="0">
                <a:latin typeface="Curlz MT" pitchFamily="82" charset="0"/>
              </a:rPr>
              <a:t>krojac</a:t>
            </a:r>
            <a:r>
              <a:rPr lang="hr-HR" sz="4000" dirty="0" smtClean="0">
                <a:latin typeface="Curlz MT" pitchFamily="82" charset="0"/>
              </a:rPr>
              <a:t> se izmakne i pobjegne do kraljevskog dvorca i ispred njega zaspe. Dok je spavao ljudi su se okupljali oko njega.</a:t>
            </a:r>
            <a:endParaRPr lang="hr-HR" sz="4000" dirty="0">
              <a:latin typeface="Curlz MT" pitchFamily="82" charset="0"/>
            </a:endParaRPr>
          </a:p>
        </p:txBody>
      </p:sp>
      <p:pic>
        <p:nvPicPr>
          <p:cNvPr id="3" name="Picture 2" descr="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1785926"/>
            <a:ext cx="857256" cy="642942"/>
          </a:xfrm>
          <a:prstGeom prst="rect">
            <a:avLst/>
          </a:prstGeom>
        </p:spPr>
      </p:pic>
      <p:pic>
        <p:nvPicPr>
          <p:cNvPr id="4" name="Picture 3" descr="DM-Dvor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857628"/>
            <a:ext cx="3643306" cy="2732480"/>
          </a:xfrm>
          <a:prstGeom prst="rect">
            <a:avLst/>
          </a:prstGeom>
        </p:spPr>
      </p:pic>
      <p:pic>
        <p:nvPicPr>
          <p:cNvPr id="5" name="Picture 4" descr="indeksira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4214818"/>
            <a:ext cx="2428892" cy="2351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4296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latin typeface="Curlz MT" pitchFamily="82" charset="0"/>
              </a:rPr>
              <a:t>Promatrali su njegov natpis na      i divili se. Kralj je </a:t>
            </a:r>
            <a:r>
              <a:rPr lang="hr-HR" sz="4000" dirty="0" err="1" smtClean="0">
                <a:latin typeface="Curlz MT" pitchFamily="82" charset="0"/>
              </a:rPr>
              <a:t>cuo</a:t>
            </a:r>
            <a:r>
              <a:rPr lang="hr-HR" sz="4000" dirty="0" smtClean="0">
                <a:latin typeface="Curlz MT" pitchFamily="82" charset="0"/>
              </a:rPr>
              <a:t> za </a:t>
            </a:r>
            <a:r>
              <a:rPr lang="hr-HR" sz="4000" dirty="0" err="1" smtClean="0">
                <a:latin typeface="Curlz MT" pitchFamily="82" charset="0"/>
              </a:rPr>
              <a:t>krojaca</a:t>
            </a:r>
            <a:r>
              <a:rPr lang="hr-HR" sz="4000" dirty="0" smtClean="0">
                <a:latin typeface="Curlz MT" pitchFamily="82" charset="0"/>
              </a:rPr>
              <a:t> i pozvao ga sebi.</a:t>
            </a:r>
          </a:p>
          <a:p>
            <a:r>
              <a:rPr lang="hr-HR" sz="4000" dirty="0" smtClean="0">
                <a:latin typeface="Curlz MT" pitchFamily="82" charset="0"/>
              </a:rPr>
              <a:t>Rekao mu je da su u </a:t>
            </a:r>
            <a:r>
              <a:rPr lang="hr-HR" sz="4000" dirty="0" err="1" smtClean="0">
                <a:latin typeface="Curlz MT" pitchFamily="82" charset="0"/>
              </a:rPr>
              <a:t>obliznjoj</a:t>
            </a:r>
            <a:endParaRPr lang="hr-HR" sz="4000" dirty="0" smtClean="0">
              <a:latin typeface="Curlz MT" pitchFamily="82" charset="0"/>
            </a:endParaRPr>
          </a:p>
          <a:p>
            <a:r>
              <a:rPr lang="hr-HR" sz="4000" dirty="0" smtClean="0">
                <a:latin typeface="Curlz MT" pitchFamily="82" charset="0"/>
              </a:rPr>
              <a:t>Dva velika diva. Kralj naredi </a:t>
            </a:r>
          </a:p>
          <a:p>
            <a:r>
              <a:rPr lang="hr-HR" sz="4000" dirty="0" err="1">
                <a:latin typeface="Curlz MT" pitchFamily="82" charset="0"/>
              </a:rPr>
              <a:t>k</a:t>
            </a:r>
            <a:r>
              <a:rPr lang="hr-HR" sz="4000" dirty="0" err="1" smtClean="0">
                <a:latin typeface="Curlz MT" pitchFamily="82" charset="0"/>
              </a:rPr>
              <a:t>rojacu</a:t>
            </a:r>
            <a:r>
              <a:rPr lang="hr-HR" sz="4000" dirty="0" smtClean="0">
                <a:latin typeface="Curlz MT" pitchFamily="82" charset="0"/>
              </a:rPr>
              <a:t> da ubije </a:t>
            </a:r>
            <a:r>
              <a:rPr lang="hr-HR" sz="4000" dirty="0" err="1" smtClean="0">
                <a:latin typeface="Curlz MT" pitchFamily="82" charset="0"/>
              </a:rPr>
              <a:t>divove.Za</a:t>
            </a:r>
            <a:r>
              <a:rPr lang="hr-HR" sz="4000" dirty="0" smtClean="0">
                <a:latin typeface="Curlz MT" pitchFamily="82" charset="0"/>
              </a:rPr>
              <a:t> </a:t>
            </a:r>
          </a:p>
          <a:p>
            <a:r>
              <a:rPr lang="hr-HR" sz="4000" dirty="0">
                <a:latin typeface="Curlz MT" pitchFamily="82" charset="0"/>
              </a:rPr>
              <a:t>n</a:t>
            </a:r>
            <a:r>
              <a:rPr lang="hr-HR" sz="4000" dirty="0" smtClean="0">
                <a:latin typeface="Curlz MT" pitchFamily="82" charset="0"/>
              </a:rPr>
              <a:t>agradu mu je </a:t>
            </a:r>
            <a:r>
              <a:rPr lang="hr-HR" sz="4000" dirty="0" err="1" smtClean="0">
                <a:latin typeface="Curlz MT" pitchFamily="82" charset="0"/>
              </a:rPr>
              <a:t>obecao</a:t>
            </a:r>
            <a:r>
              <a:rPr lang="hr-HR" sz="4000" dirty="0" smtClean="0">
                <a:latin typeface="Curlz MT" pitchFamily="82" charset="0"/>
              </a:rPr>
              <a:t> njegovu </a:t>
            </a:r>
            <a:r>
              <a:rPr lang="hr-HR" sz="4000" dirty="0" err="1" smtClean="0">
                <a:latin typeface="Curlz MT" pitchFamily="82" charset="0"/>
              </a:rPr>
              <a:t>kcer</a:t>
            </a:r>
            <a:r>
              <a:rPr lang="hr-HR" sz="4000" dirty="0" smtClean="0">
                <a:latin typeface="Curlz MT" pitchFamily="82" charset="0"/>
              </a:rPr>
              <a:t> i pola</a:t>
            </a:r>
          </a:p>
          <a:p>
            <a:r>
              <a:rPr lang="hr-HR" sz="4000" dirty="0" smtClean="0">
                <a:latin typeface="Curlz MT" pitchFamily="82" charset="0"/>
              </a:rPr>
              <a:t>              . </a:t>
            </a:r>
            <a:r>
              <a:rPr lang="hr-HR" sz="4000" dirty="0" err="1" smtClean="0">
                <a:latin typeface="Curlz MT" pitchFamily="82" charset="0"/>
              </a:rPr>
              <a:t>Krojac</a:t>
            </a:r>
            <a:r>
              <a:rPr lang="hr-HR" sz="4000" dirty="0" smtClean="0">
                <a:latin typeface="Curlz MT" pitchFamily="82" charset="0"/>
              </a:rPr>
              <a:t> krene u               .</a:t>
            </a:r>
            <a:endParaRPr lang="hr-HR" sz="4000" dirty="0">
              <a:latin typeface="Curlz MT" pitchFamily="82" charset="0"/>
            </a:endParaRPr>
          </a:p>
        </p:txBody>
      </p:sp>
      <p:pic>
        <p:nvPicPr>
          <p:cNvPr id="3" name="Picture 2" descr="img_0_4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357166"/>
            <a:ext cx="776563" cy="642934"/>
          </a:xfrm>
          <a:prstGeom prst="rect">
            <a:avLst/>
          </a:prstGeom>
        </p:spPr>
      </p:pic>
      <p:pic>
        <p:nvPicPr>
          <p:cNvPr id="4" name="Picture 3" descr="su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428736"/>
            <a:ext cx="2357422" cy="1768067"/>
          </a:xfrm>
          <a:prstGeom prst="rect">
            <a:avLst/>
          </a:prstGeom>
        </p:spPr>
      </p:pic>
      <p:pic>
        <p:nvPicPr>
          <p:cNvPr id="5" name="Picture 4" descr="DM-Dvor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000504"/>
            <a:ext cx="2214546" cy="1660910"/>
          </a:xfrm>
          <a:prstGeom prst="rect">
            <a:avLst/>
          </a:prstGeom>
        </p:spPr>
      </p:pic>
      <p:pic>
        <p:nvPicPr>
          <p:cNvPr id="6" name="Picture 5" descr="arobna-šum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4000504"/>
            <a:ext cx="2166921" cy="1625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357166"/>
            <a:ext cx="83582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latin typeface="Curlz MT" pitchFamily="82" charset="0"/>
              </a:rPr>
              <a:t>U sumi naiđe na divove, kad im je </a:t>
            </a:r>
            <a:r>
              <a:rPr lang="hr-HR" sz="4000" dirty="0" err="1" smtClean="0">
                <a:latin typeface="Curlz MT" pitchFamily="82" charset="0"/>
              </a:rPr>
              <a:t>prisao</a:t>
            </a:r>
            <a:r>
              <a:rPr lang="hr-HR" sz="4000" dirty="0" smtClean="0">
                <a:latin typeface="Curlz MT" pitchFamily="82" charset="0"/>
              </a:rPr>
              <a:t> </a:t>
            </a:r>
            <a:r>
              <a:rPr lang="hr-HR" sz="4000" dirty="0" err="1" smtClean="0">
                <a:latin typeface="Curlz MT" pitchFamily="82" charset="0"/>
              </a:rPr>
              <a:t>primjetio</a:t>
            </a:r>
            <a:r>
              <a:rPr lang="hr-HR" sz="4000" dirty="0" smtClean="0">
                <a:latin typeface="Curlz MT" pitchFamily="82" charset="0"/>
              </a:rPr>
              <a:t> </a:t>
            </a:r>
            <a:r>
              <a:rPr lang="hr-HR" sz="4000" dirty="0" err="1" smtClean="0">
                <a:latin typeface="Curlz MT" pitchFamily="82" charset="0"/>
              </a:rPr>
              <a:t>je</a:t>
            </a:r>
            <a:r>
              <a:rPr lang="hr-HR" sz="4000" dirty="0" smtClean="0">
                <a:latin typeface="Curlz MT" pitchFamily="82" charset="0"/>
              </a:rPr>
              <a:t> da </a:t>
            </a:r>
            <a:r>
              <a:rPr lang="hr-HR" sz="4000" dirty="0" err="1" smtClean="0">
                <a:latin typeface="Curlz MT" pitchFamily="82" charset="0"/>
              </a:rPr>
              <a:t>spavaju.Krojac</a:t>
            </a:r>
            <a:r>
              <a:rPr lang="hr-HR" sz="4000" dirty="0" smtClean="0">
                <a:latin typeface="Curlz MT" pitchFamily="82" charset="0"/>
              </a:rPr>
              <a:t> se popne na drvo i </a:t>
            </a:r>
            <a:r>
              <a:rPr lang="hr-HR" sz="4000" dirty="0" err="1" smtClean="0">
                <a:latin typeface="Curlz MT" pitchFamily="82" charset="0"/>
              </a:rPr>
              <a:t>pocne</a:t>
            </a:r>
            <a:r>
              <a:rPr lang="hr-HR" sz="4000" dirty="0" smtClean="0">
                <a:latin typeface="Curlz MT" pitchFamily="82" charset="0"/>
              </a:rPr>
              <a:t>         </a:t>
            </a:r>
            <a:r>
              <a:rPr lang="hr-HR" sz="4000" dirty="0" err="1" smtClean="0">
                <a:latin typeface="Curlz MT" pitchFamily="82" charset="0"/>
              </a:rPr>
              <a:t>gadjati</a:t>
            </a:r>
            <a:r>
              <a:rPr lang="hr-HR" sz="4000" dirty="0" smtClean="0">
                <a:latin typeface="Curlz MT" pitchFamily="82" charset="0"/>
              </a:rPr>
              <a:t> diva, ovaj se probudi i misli da ga je drugi bockao, drugi se opravdao pa su opet zaspali. </a:t>
            </a:r>
            <a:r>
              <a:rPr lang="hr-HR" sz="4000" dirty="0" err="1" smtClean="0">
                <a:latin typeface="Curlz MT" pitchFamily="82" charset="0"/>
              </a:rPr>
              <a:t>Krojac</a:t>
            </a:r>
            <a:r>
              <a:rPr lang="hr-HR" sz="4000" dirty="0" smtClean="0">
                <a:latin typeface="Curlz MT" pitchFamily="82" charset="0"/>
              </a:rPr>
              <a:t> je sad </a:t>
            </a:r>
            <a:r>
              <a:rPr lang="hr-HR" sz="4000" dirty="0" err="1" smtClean="0">
                <a:latin typeface="Curlz MT" pitchFamily="82" charset="0"/>
              </a:rPr>
              <a:t>gadjao</a:t>
            </a:r>
            <a:r>
              <a:rPr lang="hr-HR" sz="4000" dirty="0" smtClean="0">
                <a:latin typeface="Curlz MT" pitchFamily="82" charset="0"/>
              </a:rPr>
              <a:t> drugog diva. Ovaj se naljutio i okrivio prvog, onda su se potukli do smrti.</a:t>
            </a:r>
            <a:endParaRPr lang="hr-HR" sz="4000" dirty="0">
              <a:latin typeface="Curlz MT" pitchFamily="82" charset="0"/>
            </a:endParaRPr>
          </a:p>
        </p:txBody>
      </p:sp>
      <p:pic>
        <p:nvPicPr>
          <p:cNvPr id="4" name="Picture 3" descr="KAmEn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1571612"/>
            <a:ext cx="1047757" cy="785818"/>
          </a:xfrm>
          <a:prstGeom prst="rect">
            <a:avLst/>
          </a:prstGeom>
        </p:spPr>
      </p:pic>
      <p:pic>
        <p:nvPicPr>
          <p:cNvPr id="6" name="Picture 5" descr="ta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611761"/>
            <a:ext cx="1714512" cy="2246239"/>
          </a:xfrm>
          <a:prstGeom prst="rect">
            <a:avLst/>
          </a:prstGeom>
        </p:spPr>
      </p:pic>
      <p:pic>
        <p:nvPicPr>
          <p:cNvPr id="7" name="Picture 6" descr="Green-Giant-ad-1960s-0821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4621528"/>
            <a:ext cx="1707057" cy="2236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501122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latin typeface="Curlz MT" pitchFamily="82" charset="0"/>
              </a:rPr>
              <a:t>Kralj se iznenadio kad je ugledao veselog </a:t>
            </a:r>
            <a:r>
              <a:rPr lang="hr-HR" sz="4000" dirty="0" err="1" smtClean="0">
                <a:latin typeface="Curlz MT" pitchFamily="82" charset="0"/>
              </a:rPr>
              <a:t>krojaca</a:t>
            </a:r>
            <a:r>
              <a:rPr lang="hr-HR" sz="4000" dirty="0" smtClean="0">
                <a:latin typeface="Curlz MT" pitchFamily="82" charset="0"/>
              </a:rPr>
              <a:t>. Za nagradu mu je dao svoju </a:t>
            </a:r>
            <a:r>
              <a:rPr lang="hr-HR" sz="4000" dirty="0" err="1" smtClean="0">
                <a:latin typeface="Curlz MT" pitchFamily="82" charset="0"/>
              </a:rPr>
              <a:t>kcer</a:t>
            </a:r>
            <a:r>
              <a:rPr lang="hr-HR" sz="4000" dirty="0" smtClean="0">
                <a:latin typeface="Curlz MT" pitchFamily="82" charset="0"/>
              </a:rPr>
              <a:t> za </a:t>
            </a:r>
            <a:r>
              <a:rPr lang="hr-HR" sz="4000" dirty="0" err="1" smtClean="0">
                <a:latin typeface="Curlz MT" pitchFamily="82" charset="0"/>
              </a:rPr>
              <a:t>zenu</a:t>
            </a:r>
            <a:r>
              <a:rPr lang="hr-HR" sz="4000" dirty="0" smtClean="0">
                <a:latin typeface="Curlz MT" pitchFamily="82" charset="0"/>
              </a:rPr>
              <a:t> i pola            .</a:t>
            </a:r>
          </a:p>
          <a:p>
            <a:endParaRPr lang="hr-HR" sz="4000" dirty="0">
              <a:latin typeface="Curlz MT" pitchFamily="82" charset="0"/>
            </a:endParaRPr>
          </a:p>
          <a:p>
            <a:r>
              <a:rPr lang="hr-HR" sz="4000" dirty="0" smtClean="0">
                <a:latin typeface="Curlz MT" pitchFamily="82" charset="0"/>
              </a:rPr>
              <a:t>KROJAC I PRINCEZA ZAJEDNO SU ZIVJELI DO KRAJA ZIVOTA.</a:t>
            </a:r>
          </a:p>
          <a:p>
            <a:r>
              <a:rPr lang="hr-HR" sz="4000" dirty="0" smtClean="0">
                <a:latin typeface="Curlz MT" pitchFamily="82" charset="0"/>
              </a:rPr>
              <a:t>                </a:t>
            </a:r>
            <a:r>
              <a:rPr lang="hr-HR" sz="20000" dirty="0" smtClean="0">
                <a:solidFill>
                  <a:srgbClr val="FF0000"/>
                </a:solidFill>
                <a:latin typeface="Curlz MT" pitchFamily="82" charset="0"/>
              </a:rPr>
              <a:t>KRAJ</a:t>
            </a:r>
            <a:endParaRPr lang="hr-HR" sz="4000" dirty="0">
              <a:latin typeface="Curlz MT" pitchFamily="82" charset="0"/>
            </a:endParaRPr>
          </a:p>
          <a:p>
            <a:endParaRPr lang="hr-HR" sz="4000" dirty="0" smtClean="0">
              <a:latin typeface="Curlz MT" pitchFamily="82" charset="0"/>
            </a:endParaRPr>
          </a:p>
          <a:p>
            <a:endParaRPr lang="hr-HR" sz="4000" dirty="0">
              <a:latin typeface="Curlz MT" pitchFamily="82" charset="0"/>
            </a:endParaRPr>
          </a:p>
          <a:p>
            <a:r>
              <a:rPr lang="hr-HR" sz="4000" dirty="0" smtClean="0">
                <a:latin typeface="Curlz MT" pitchFamily="82" charset="0"/>
              </a:rPr>
              <a:t>                </a:t>
            </a:r>
          </a:p>
        </p:txBody>
      </p:sp>
      <p:pic>
        <p:nvPicPr>
          <p:cNvPr id="3" name="Picture 2" descr="DM-Dvor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1571612"/>
            <a:ext cx="1619261" cy="1214446"/>
          </a:xfrm>
          <a:prstGeom prst="rect">
            <a:avLst/>
          </a:prstGeom>
        </p:spPr>
      </p:pic>
      <p:pic>
        <p:nvPicPr>
          <p:cNvPr id="4" name="Picture 3" descr="8083_princ-i-princeza-01-foto-reuters_galle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191000"/>
            <a:ext cx="2428892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317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MALI HRABRI KROJAC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MALI HRABRI KROJAĆ</dc:title>
  <dc:creator>PATRIK</dc:creator>
  <cp:lastModifiedBy>PATRIK</cp:lastModifiedBy>
  <cp:revision>12</cp:revision>
  <dcterms:created xsi:type="dcterms:W3CDTF">2013-11-27T14:55:54Z</dcterms:created>
  <dcterms:modified xsi:type="dcterms:W3CDTF">2013-11-27T16:55:19Z</dcterms:modified>
</cp:coreProperties>
</file>