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3"/>
  </p:notesMasterIdLst>
  <p:sldIdLst>
    <p:sldId id="296" r:id="rId3"/>
    <p:sldId id="261" r:id="rId4"/>
    <p:sldId id="316" r:id="rId5"/>
    <p:sldId id="302" r:id="rId6"/>
    <p:sldId id="308" r:id="rId7"/>
    <p:sldId id="310" r:id="rId8"/>
    <p:sldId id="313" r:id="rId9"/>
    <p:sldId id="317" r:id="rId10"/>
    <p:sldId id="293" r:id="rId11"/>
    <p:sldId id="320" r:id="rId12"/>
    <p:sldId id="321" r:id="rId13"/>
    <p:sldId id="322" r:id="rId14"/>
    <p:sldId id="303" r:id="rId15"/>
    <p:sldId id="274" r:id="rId16"/>
    <p:sldId id="315" r:id="rId17"/>
    <p:sldId id="319" r:id="rId18"/>
    <p:sldId id="314" r:id="rId19"/>
    <p:sldId id="289" r:id="rId20"/>
    <p:sldId id="291" r:id="rId21"/>
    <p:sldId id="295" r:id="rId22"/>
    <p:sldId id="304" r:id="rId23"/>
    <p:sldId id="280" r:id="rId24"/>
    <p:sldId id="305" r:id="rId25"/>
    <p:sldId id="282" r:id="rId26"/>
    <p:sldId id="306" r:id="rId27"/>
    <p:sldId id="284" r:id="rId28"/>
    <p:sldId id="297" r:id="rId29"/>
    <p:sldId id="285" r:id="rId30"/>
    <p:sldId id="300" r:id="rId31"/>
    <p:sldId id="299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4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USPJEH NA KRAJU NASTAVNE GODINE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odličnih (134)</c:v>
                </c:pt>
                <c:pt idx="1">
                  <c:v>vrlo dobrih (101)</c:v>
                </c:pt>
                <c:pt idx="2">
                  <c:v>dobrih (21)</c:v>
                </c:pt>
                <c:pt idx="3">
                  <c:v>nedovoljnih (10)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134</c:v>
                </c:pt>
                <c:pt idx="1">
                  <c:v>101</c:v>
                </c:pt>
                <c:pt idx="2">
                  <c:v>21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.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odličnih (50,4 %))</c:v>
                </c:pt>
                <c:pt idx="1">
                  <c:v>vrlo dobrih (37,9%)</c:v>
                </c:pt>
                <c:pt idx="2">
                  <c:v>dobrih (7,9%)</c:v>
                </c:pt>
                <c:pt idx="3">
                  <c:v>nedovoljnih (3,8%)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50.4</c:v>
                </c:pt>
                <c:pt idx="1">
                  <c:v>37.9</c:v>
                </c:pt>
                <c:pt idx="2">
                  <c:v>7.9</c:v>
                </c:pt>
                <c:pt idx="3">
                  <c:v>3.8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USPJEH NA KRAJU NASTAVNE GODINE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odličnih (134)</c:v>
                </c:pt>
                <c:pt idx="1">
                  <c:v>vrlo dobrih (103)</c:v>
                </c:pt>
                <c:pt idx="2">
                  <c:v>dobrih (27)</c:v>
                </c:pt>
                <c:pt idx="3">
                  <c:v>nedovoljnih (2)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134</c:v>
                </c:pt>
                <c:pt idx="1">
                  <c:v>103</c:v>
                </c:pt>
                <c:pt idx="2">
                  <c:v>27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.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odličnih (50,4 %))</c:v>
                </c:pt>
                <c:pt idx="1">
                  <c:v>vrlo dobrih (38,7%)</c:v>
                </c:pt>
                <c:pt idx="2">
                  <c:v>dobrih (10,1%)</c:v>
                </c:pt>
                <c:pt idx="3">
                  <c:v>nedovoljnih (0,8%)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50.4</c:v>
                </c:pt>
                <c:pt idx="1">
                  <c:v>38.700000000000003</c:v>
                </c:pt>
                <c:pt idx="2">
                  <c:v>10.1</c:v>
                </c:pt>
                <c:pt idx="3">
                  <c:v>0.8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opravdani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1103</c:v>
                </c:pt>
                <c:pt idx="1">
                  <c:v>1149</c:v>
                </c:pt>
                <c:pt idx="2">
                  <c:v>1096</c:v>
                </c:pt>
                <c:pt idx="3">
                  <c:v>1193</c:v>
                </c:pt>
                <c:pt idx="4">
                  <c:v>2010</c:v>
                </c:pt>
                <c:pt idx="5">
                  <c:v>2378</c:v>
                </c:pt>
                <c:pt idx="6">
                  <c:v>2729</c:v>
                </c:pt>
                <c:pt idx="7">
                  <c:v>2924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neopravdani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31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ostalo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239</c:v>
                </c:pt>
                <c:pt idx="7">
                  <c:v>7</c:v>
                </c:pt>
              </c:numCache>
            </c:numRef>
          </c:val>
        </c:ser>
        <c:shape val="cylinder"/>
        <c:axId val="91486848"/>
        <c:axId val="45822336"/>
        <c:axId val="0"/>
      </c:bar3DChart>
      <c:catAx>
        <c:axId val="91486848"/>
        <c:scaling>
          <c:orientation val="minMax"/>
        </c:scaling>
        <c:axPos val="b"/>
        <c:tickLblPos val="nextTo"/>
        <c:crossAx val="45822336"/>
        <c:crosses val="autoZero"/>
        <c:auto val="1"/>
        <c:lblAlgn val="ctr"/>
        <c:lblOffset val="100"/>
      </c:catAx>
      <c:valAx>
        <c:axId val="45822336"/>
        <c:scaling>
          <c:orientation val="minMax"/>
        </c:scaling>
        <c:axPos val="l"/>
        <c:majorGridlines/>
        <c:numFmt formatCode="General" sourceLinked="1"/>
        <c:tickLblPos val="nextTo"/>
        <c:crossAx val="91486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opravdani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1103</c:v>
                </c:pt>
                <c:pt idx="1">
                  <c:v>1149</c:v>
                </c:pt>
                <c:pt idx="2">
                  <c:v>1096</c:v>
                </c:pt>
                <c:pt idx="3">
                  <c:v>1193</c:v>
                </c:pt>
                <c:pt idx="4">
                  <c:v>2010</c:v>
                </c:pt>
                <c:pt idx="5">
                  <c:v>2378</c:v>
                </c:pt>
                <c:pt idx="6">
                  <c:v>2729</c:v>
                </c:pt>
                <c:pt idx="7">
                  <c:v>2924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neopravdani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31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ostalo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1. razred</c:v>
                </c:pt>
                <c:pt idx="1">
                  <c:v>2. razredi</c:v>
                </c:pt>
                <c:pt idx="2">
                  <c:v>3. razred</c:v>
                </c:pt>
                <c:pt idx="3">
                  <c:v>4. razred</c:v>
                </c:pt>
                <c:pt idx="4">
                  <c:v>5. razredi</c:v>
                </c:pt>
                <c:pt idx="5">
                  <c:v>6. razredi</c:v>
                </c:pt>
                <c:pt idx="6">
                  <c:v>7. razredi</c:v>
                </c:pt>
                <c:pt idx="7">
                  <c:v>8. razredi</c:v>
                </c:pt>
              </c:strCache>
            </c:strRef>
          </c:cat>
          <c:val>
            <c:numRef>
              <c:f>List1!$D$2:$D$9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239</c:v>
                </c:pt>
                <c:pt idx="7">
                  <c:v>7</c:v>
                </c:pt>
              </c:numCache>
            </c:numRef>
          </c:val>
        </c:ser>
        <c:shape val="cylinder"/>
        <c:axId val="45234048"/>
        <c:axId val="45235584"/>
        <c:axId val="0"/>
      </c:bar3DChart>
      <c:catAx>
        <c:axId val="45234048"/>
        <c:scaling>
          <c:orientation val="minMax"/>
        </c:scaling>
        <c:axPos val="b"/>
        <c:tickLblPos val="nextTo"/>
        <c:crossAx val="45235584"/>
        <c:crosses val="autoZero"/>
        <c:auto val="1"/>
        <c:lblAlgn val="ctr"/>
        <c:lblOffset val="100"/>
      </c:catAx>
      <c:valAx>
        <c:axId val="45235584"/>
        <c:scaling>
          <c:orientation val="minMax"/>
        </c:scaling>
        <c:axPos val="l"/>
        <c:majorGridlines/>
        <c:numFmt formatCode="0%" sourceLinked="1"/>
        <c:tickLblPos val="nextTo"/>
        <c:crossAx val="45234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F5B898-5A3B-41AD-83DF-6B41245D6A2D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14F19DA1-8C0C-4A0A-AD88-B4ED56575E41}">
      <dgm:prSet phldrT="[Text]" custT="1"/>
      <dgm:spPr/>
      <dgm:t>
        <a:bodyPr/>
        <a:lstStyle/>
        <a:p>
          <a:r>
            <a:rPr lang="hr-HR" sz="2400" dirty="0" smtClean="0"/>
            <a:t>119 uzorno vladanje</a:t>
          </a:r>
          <a:endParaRPr lang="hr-HR" sz="2400" dirty="0"/>
        </a:p>
      </dgm:t>
    </dgm:pt>
    <dgm:pt modelId="{8A9D82A4-F8CF-40DF-8231-0381870F569D}" type="parTrans" cxnId="{7EC9E37E-B0C8-4936-86FC-3AB0606C8B8A}">
      <dgm:prSet/>
      <dgm:spPr/>
      <dgm:t>
        <a:bodyPr/>
        <a:lstStyle/>
        <a:p>
          <a:endParaRPr lang="hr-HR"/>
        </a:p>
      </dgm:t>
    </dgm:pt>
    <dgm:pt modelId="{EBF65070-ABAA-400E-B42D-ADF1421687CE}" type="sibTrans" cxnId="{7EC9E37E-B0C8-4936-86FC-3AB0606C8B8A}">
      <dgm:prSet/>
      <dgm:spPr/>
      <dgm:t>
        <a:bodyPr/>
        <a:lstStyle/>
        <a:p>
          <a:endParaRPr lang="hr-HR"/>
        </a:p>
      </dgm:t>
    </dgm:pt>
    <dgm:pt modelId="{ED96E6A2-7B8E-4A75-89EC-1DEF17FBFA95}">
      <dgm:prSet phldrT="[Text]" custT="1"/>
      <dgm:spPr/>
      <dgm:t>
        <a:bodyPr/>
        <a:lstStyle/>
        <a:p>
          <a:r>
            <a:rPr lang="hr-HR" sz="1800" dirty="0" smtClean="0"/>
            <a:t>2 loše vladanje</a:t>
          </a:r>
          <a:endParaRPr lang="hr-HR" sz="1800" dirty="0"/>
        </a:p>
      </dgm:t>
    </dgm:pt>
    <dgm:pt modelId="{07E015DB-FCC7-49AE-85AB-629590911392}" type="parTrans" cxnId="{32ECD1C0-BF3A-4A7F-8CBC-F2FBC85DA882}">
      <dgm:prSet/>
      <dgm:spPr/>
      <dgm:t>
        <a:bodyPr/>
        <a:lstStyle/>
        <a:p>
          <a:endParaRPr lang="hr-HR"/>
        </a:p>
      </dgm:t>
    </dgm:pt>
    <dgm:pt modelId="{46DC6103-6C37-44A2-886E-2E956FB0CFDB}" type="sibTrans" cxnId="{32ECD1C0-BF3A-4A7F-8CBC-F2FBC85DA882}">
      <dgm:prSet/>
      <dgm:spPr/>
      <dgm:t>
        <a:bodyPr/>
        <a:lstStyle/>
        <a:p>
          <a:endParaRPr lang="hr-HR"/>
        </a:p>
      </dgm:t>
    </dgm:pt>
    <dgm:pt modelId="{58C7AE69-D53F-479D-BD4A-D81714F9AD1B}">
      <dgm:prSet phldrT="[Text]" custT="1"/>
      <dgm:spPr/>
      <dgm:t>
        <a:bodyPr/>
        <a:lstStyle/>
        <a:p>
          <a:r>
            <a:rPr lang="hr-HR" sz="1800" dirty="0" smtClean="0"/>
            <a:t>38 dobro vladanje</a:t>
          </a:r>
          <a:endParaRPr lang="hr-HR" sz="1800" dirty="0"/>
        </a:p>
      </dgm:t>
    </dgm:pt>
    <dgm:pt modelId="{5E1BC8DB-94DA-4D44-83F0-399789D58B59}" type="parTrans" cxnId="{51A1F9DE-1B77-486B-9C2B-A22A48FD24CF}">
      <dgm:prSet/>
      <dgm:spPr/>
      <dgm:t>
        <a:bodyPr/>
        <a:lstStyle/>
        <a:p>
          <a:endParaRPr lang="hr-HR"/>
        </a:p>
      </dgm:t>
    </dgm:pt>
    <dgm:pt modelId="{5DF7746D-4206-4322-9C93-003ADFA23EA6}" type="sibTrans" cxnId="{51A1F9DE-1B77-486B-9C2B-A22A48FD24CF}">
      <dgm:prSet/>
      <dgm:spPr/>
      <dgm:t>
        <a:bodyPr/>
        <a:lstStyle/>
        <a:p>
          <a:endParaRPr lang="hr-HR"/>
        </a:p>
      </dgm:t>
    </dgm:pt>
    <dgm:pt modelId="{4974E257-3185-444F-814C-7EA12A9C7E16}" type="pres">
      <dgm:prSet presAssocID="{30F5B898-5A3B-41AD-83DF-6B41245D6A2D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hr-HR"/>
        </a:p>
      </dgm:t>
    </dgm:pt>
    <dgm:pt modelId="{CFA7228C-A4CF-4ADB-949C-05839C8B5E22}" type="pres">
      <dgm:prSet presAssocID="{14F19DA1-8C0C-4A0A-AD88-B4ED56575E41}" presName="Parent" presStyleLbl="node0" presStyleIdx="0" presStyleCnt="1" custLinFactNeighborX="7473" custLinFactNeighborY="7853">
        <dgm:presLayoutVars>
          <dgm:chMax val="5"/>
          <dgm:chPref val="5"/>
        </dgm:presLayoutVars>
      </dgm:prSet>
      <dgm:spPr/>
      <dgm:t>
        <a:bodyPr/>
        <a:lstStyle/>
        <a:p>
          <a:endParaRPr lang="hr-HR"/>
        </a:p>
      </dgm:t>
    </dgm:pt>
    <dgm:pt modelId="{14C90B0F-B2B3-4B3C-B5CE-F5AE82E80550}" type="pres">
      <dgm:prSet presAssocID="{14F19DA1-8C0C-4A0A-AD88-B4ED56575E41}" presName="Accent1" presStyleLbl="node1" presStyleIdx="0" presStyleCnt="13"/>
      <dgm:spPr/>
    </dgm:pt>
    <dgm:pt modelId="{E365BB57-1436-492D-BA5F-29F221B3510F}" type="pres">
      <dgm:prSet presAssocID="{14F19DA1-8C0C-4A0A-AD88-B4ED56575E41}" presName="Accent2" presStyleLbl="node1" presStyleIdx="1" presStyleCnt="13"/>
      <dgm:spPr/>
    </dgm:pt>
    <dgm:pt modelId="{651F3310-D6ED-4B75-8F87-9A1051CC1227}" type="pres">
      <dgm:prSet presAssocID="{14F19DA1-8C0C-4A0A-AD88-B4ED56575E41}" presName="Accent3" presStyleLbl="node1" presStyleIdx="2" presStyleCnt="13"/>
      <dgm:spPr/>
    </dgm:pt>
    <dgm:pt modelId="{D5E43F0B-3124-4EEC-BFBE-50DF07D07BE3}" type="pres">
      <dgm:prSet presAssocID="{14F19DA1-8C0C-4A0A-AD88-B4ED56575E41}" presName="Accent4" presStyleLbl="node1" presStyleIdx="3" presStyleCnt="13"/>
      <dgm:spPr/>
    </dgm:pt>
    <dgm:pt modelId="{4A64254B-66B7-4E6C-A341-8C4FADBEB7D2}" type="pres">
      <dgm:prSet presAssocID="{14F19DA1-8C0C-4A0A-AD88-B4ED56575E41}" presName="Accent5" presStyleLbl="node1" presStyleIdx="4" presStyleCnt="13"/>
      <dgm:spPr/>
    </dgm:pt>
    <dgm:pt modelId="{4E93F7DD-FFB0-4F71-B574-32D5F6915AE5}" type="pres">
      <dgm:prSet presAssocID="{14F19DA1-8C0C-4A0A-AD88-B4ED56575E41}" presName="Accent6" presStyleLbl="node1" presStyleIdx="5" presStyleCnt="13"/>
      <dgm:spPr/>
    </dgm:pt>
    <dgm:pt modelId="{49FA78E5-DB69-422B-AA7A-7D00B7655719}" type="pres">
      <dgm:prSet presAssocID="{58C7AE69-D53F-479D-BD4A-D81714F9AD1B}" presName="Child1" presStyleLbl="node1" presStyleIdx="6" presStyleCnt="13" custScaleX="134971" custScaleY="128324" custLinFactNeighborX="23528" custLinFactNeighborY="-34819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D08765CE-C32D-4FBF-A5A5-6905BF75C969}" type="pres">
      <dgm:prSet presAssocID="{58C7AE69-D53F-479D-BD4A-D81714F9AD1B}" presName="Accent7" presStyleCnt="0"/>
      <dgm:spPr/>
    </dgm:pt>
    <dgm:pt modelId="{1F372CB4-EBA3-46E3-8DA3-100E746EC2D9}" type="pres">
      <dgm:prSet presAssocID="{58C7AE69-D53F-479D-BD4A-D81714F9AD1B}" presName="AccentHold1" presStyleLbl="node1" presStyleIdx="7" presStyleCnt="13"/>
      <dgm:spPr/>
    </dgm:pt>
    <dgm:pt modelId="{DCE8F1CD-7008-4450-A40D-672933B6C57C}" type="pres">
      <dgm:prSet presAssocID="{58C7AE69-D53F-479D-BD4A-D81714F9AD1B}" presName="Accent8" presStyleCnt="0"/>
      <dgm:spPr/>
    </dgm:pt>
    <dgm:pt modelId="{651AD409-BDF7-4912-9A44-D1511C48679F}" type="pres">
      <dgm:prSet presAssocID="{58C7AE69-D53F-479D-BD4A-D81714F9AD1B}" presName="AccentHold2" presStyleLbl="node1" presStyleIdx="8" presStyleCnt="13"/>
      <dgm:spPr/>
    </dgm:pt>
    <dgm:pt modelId="{07EB366C-E274-461A-80FB-D29F14A852F3}" type="pres">
      <dgm:prSet presAssocID="{ED96E6A2-7B8E-4A75-89EC-1DEF17FBFA95}" presName="Child2" presStyleLbl="node1" presStyleIdx="9" presStyleCnt="13" custScaleX="134478" custScaleY="101567" custLinFactNeighborX="-17596" custLinFactNeighborY="-18405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05E45AC0-3943-4EFD-9FE7-B8B1B5D67717}" type="pres">
      <dgm:prSet presAssocID="{ED96E6A2-7B8E-4A75-89EC-1DEF17FBFA95}" presName="Accent9" presStyleCnt="0"/>
      <dgm:spPr/>
    </dgm:pt>
    <dgm:pt modelId="{B889C683-91CE-4DC6-B21C-5DEA151E0C9A}" type="pres">
      <dgm:prSet presAssocID="{ED96E6A2-7B8E-4A75-89EC-1DEF17FBFA95}" presName="AccentHold1" presStyleLbl="node1" presStyleIdx="10" presStyleCnt="13"/>
      <dgm:spPr/>
    </dgm:pt>
    <dgm:pt modelId="{5F865DE2-8CC3-4C7F-B948-455F6F3EF0FE}" type="pres">
      <dgm:prSet presAssocID="{ED96E6A2-7B8E-4A75-89EC-1DEF17FBFA95}" presName="Accent10" presStyleCnt="0"/>
      <dgm:spPr/>
    </dgm:pt>
    <dgm:pt modelId="{0249A141-108B-4D05-8B86-387F0AA840A5}" type="pres">
      <dgm:prSet presAssocID="{ED96E6A2-7B8E-4A75-89EC-1DEF17FBFA95}" presName="AccentHold2" presStyleLbl="node1" presStyleIdx="11" presStyleCnt="13" custLinFactNeighborX="55818" custLinFactNeighborY="12752"/>
      <dgm:spPr/>
    </dgm:pt>
    <dgm:pt modelId="{AE0E2EC3-EA5D-446C-BDEA-CDBA168341A3}" type="pres">
      <dgm:prSet presAssocID="{ED96E6A2-7B8E-4A75-89EC-1DEF17FBFA95}" presName="Accent11" presStyleCnt="0"/>
      <dgm:spPr/>
    </dgm:pt>
    <dgm:pt modelId="{54646B6F-90D0-4DB0-8EFB-04CCBB84A964}" type="pres">
      <dgm:prSet presAssocID="{ED96E6A2-7B8E-4A75-89EC-1DEF17FBFA95}" presName="AccentHold3" presStyleLbl="node1" presStyleIdx="12" presStyleCnt="13"/>
      <dgm:spPr/>
    </dgm:pt>
  </dgm:ptLst>
  <dgm:cxnLst>
    <dgm:cxn modelId="{15211A0C-BCC2-4F9D-B5FC-953A0B0A3338}" type="presOf" srcId="{ED96E6A2-7B8E-4A75-89EC-1DEF17FBFA95}" destId="{07EB366C-E274-461A-80FB-D29F14A852F3}" srcOrd="0" destOrd="0" presId="urn:microsoft.com/office/officeart/2009/3/layout/CircleRelationship"/>
    <dgm:cxn modelId="{4947915F-F339-4BD6-9F5D-BEEFBA29D361}" type="presOf" srcId="{14F19DA1-8C0C-4A0A-AD88-B4ED56575E41}" destId="{CFA7228C-A4CF-4ADB-949C-05839C8B5E22}" srcOrd="0" destOrd="0" presId="urn:microsoft.com/office/officeart/2009/3/layout/CircleRelationship"/>
    <dgm:cxn modelId="{51A1F9DE-1B77-486B-9C2B-A22A48FD24CF}" srcId="{14F19DA1-8C0C-4A0A-AD88-B4ED56575E41}" destId="{58C7AE69-D53F-479D-BD4A-D81714F9AD1B}" srcOrd="0" destOrd="0" parTransId="{5E1BC8DB-94DA-4D44-83F0-399789D58B59}" sibTransId="{5DF7746D-4206-4322-9C93-003ADFA23EA6}"/>
    <dgm:cxn modelId="{32ECD1C0-BF3A-4A7F-8CBC-F2FBC85DA882}" srcId="{14F19DA1-8C0C-4A0A-AD88-B4ED56575E41}" destId="{ED96E6A2-7B8E-4A75-89EC-1DEF17FBFA95}" srcOrd="1" destOrd="0" parTransId="{07E015DB-FCC7-49AE-85AB-629590911392}" sibTransId="{46DC6103-6C37-44A2-886E-2E956FB0CFDB}"/>
    <dgm:cxn modelId="{CA32527D-0988-4A73-AE20-3BB6E885CDFC}" type="presOf" srcId="{58C7AE69-D53F-479D-BD4A-D81714F9AD1B}" destId="{49FA78E5-DB69-422B-AA7A-7D00B7655719}" srcOrd="0" destOrd="0" presId="urn:microsoft.com/office/officeart/2009/3/layout/CircleRelationship"/>
    <dgm:cxn modelId="{F75E1221-A08B-48F8-B18F-B029A5570DC9}" type="presOf" srcId="{30F5B898-5A3B-41AD-83DF-6B41245D6A2D}" destId="{4974E257-3185-444F-814C-7EA12A9C7E16}" srcOrd="0" destOrd="0" presId="urn:microsoft.com/office/officeart/2009/3/layout/CircleRelationship"/>
    <dgm:cxn modelId="{7EC9E37E-B0C8-4936-86FC-3AB0606C8B8A}" srcId="{30F5B898-5A3B-41AD-83DF-6B41245D6A2D}" destId="{14F19DA1-8C0C-4A0A-AD88-B4ED56575E41}" srcOrd="0" destOrd="0" parTransId="{8A9D82A4-F8CF-40DF-8231-0381870F569D}" sibTransId="{EBF65070-ABAA-400E-B42D-ADF1421687CE}"/>
    <dgm:cxn modelId="{C27923B9-FF6D-497F-B381-FF55A88861D9}" type="presParOf" srcId="{4974E257-3185-444F-814C-7EA12A9C7E16}" destId="{CFA7228C-A4CF-4ADB-949C-05839C8B5E22}" srcOrd="0" destOrd="0" presId="urn:microsoft.com/office/officeart/2009/3/layout/CircleRelationship"/>
    <dgm:cxn modelId="{6A2B6DD3-9545-48A3-9CA4-41FC75B0A03D}" type="presParOf" srcId="{4974E257-3185-444F-814C-7EA12A9C7E16}" destId="{14C90B0F-B2B3-4B3C-B5CE-F5AE82E80550}" srcOrd="1" destOrd="0" presId="urn:microsoft.com/office/officeart/2009/3/layout/CircleRelationship"/>
    <dgm:cxn modelId="{5A4BCEE4-8232-44C3-BDB6-44BF83CAB2B0}" type="presParOf" srcId="{4974E257-3185-444F-814C-7EA12A9C7E16}" destId="{E365BB57-1436-492D-BA5F-29F221B3510F}" srcOrd="2" destOrd="0" presId="urn:microsoft.com/office/officeart/2009/3/layout/CircleRelationship"/>
    <dgm:cxn modelId="{AC1E781C-FFE2-4D95-AC37-908EACF7DF59}" type="presParOf" srcId="{4974E257-3185-444F-814C-7EA12A9C7E16}" destId="{651F3310-D6ED-4B75-8F87-9A1051CC1227}" srcOrd="3" destOrd="0" presId="urn:microsoft.com/office/officeart/2009/3/layout/CircleRelationship"/>
    <dgm:cxn modelId="{817E607C-4F77-4931-A901-9E1CFF692D1F}" type="presParOf" srcId="{4974E257-3185-444F-814C-7EA12A9C7E16}" destId="{D5E43F0B-3124-4EEC-BFBE-50DF07D07BE3}" srcOrd="4" destOrd="0" presId="urn:microsoft.com/office/officeart/2009/3/layout/CircleRelationship"/>
    <dgm:cxn modelId="{0C48CC66-319F-41B1-8FBD-93D71013E574}" type="presParOf" srcId="{4974E257-3185-444F-814C-7EA12A9C7E16}" destId="{4A64254B-66B7-4E6C-A341-8C4FADBEB7D2}" srcOrd="5" destOrd="0" presId="urn:microsoft.com/office/officeart/2009/3/layout/CircleRelationship"/>
    <dgm:cxn modelId="{038CECEB-30F4-4EEB-9907-611AFE80BC8E}" type="presParOf" srcId="{4974E257-3185-444F-814C-7EA12A9C7E16}" destId="{4E93F7DD-FFB0-4F71-B574-32D5F6915AE5}" srcOrd="6" destOrd="0" presId="urn:microsoft.com/office/officeart/2009/3/layout/CircleRelationship"/>
    <dgm:cxn modelId="{F165DB57-5EF2-4262-B261-765BBE050C58}" type="presParOf" srcId="{4974E257-3185-444F-814C-7EA12A9C7E16}" destId="{49FA78E5-DB69-422B-AA7A-7D00B7655719}" srcOrd="7" destOrd="0" presId="urn:microsoft.com/office/officeart/2009/3/layout/CircleRelationship"/>
    <dgm:cxn modelId="{0CC1F8D3-6318-40F3-BEAF-D8A81BEC0067}" type="presParOf" srcId="{4974E257-3185-444F-814C-7EA12A9C7E16}" destId="{D08765CE-C32D-4FBF-A5A5-6905BF75C969}" srcOrd="8" destOrd="0" presId="urn:microsoft.com/office/officeart/2009/3/layout/CircleRelationship"/>
    <dgm:cxn modelId="{C11CFD52-1D53-4F80-A64E-DD12BFAA0A70}" type="presParOf" srcId="{D08765CE-C32D-4FBF-A5A5-6905BF75C969}" destId="{1F372CB4-EBA3-46E3-8DA3-100E746EC2D9}" srcOrd="0" destOrd="0" presId="urn:microsoft.com/office/officeart/2009/3/layout/CircleRelationship"/>
    <dgm:cxn modelId="{56D70EB6-5B09-42EE-BDE6-947A849AFA5D}" type="presParOf" srcId="{4974E257-3185-444F-814C-7EA12A9C7E16}" destId="{DCE8F1CD-7008-4450-A40D-672933B6C57C}" srcOrd="9" destOrd="0" presId="urn:microsoft.com/office/officeart/2009/3/layout/CircleRelationship"/>
    <dgm:cxn modelId="{224D8378-25DA-48FF-AA22-3FD58BF721F3}" type="presParOf" srcId="{DCE8F1CD-7008-4450-A40D-672933B6C57C}" destId="{651AD409-BDF7-4912-9A44-D1511C48679F}" srcOrd="0" destOrd="0" presId="urn:microsoft.com/office/officeart/2009/3/layout/CircleRelationship"/>
    <dgm:cxn modelId="{81A2B4C0-906A-4237-AF31-E13BAEF3852A}" type="presParOf" srcId="{4974E257-3185-444F-814C-7EA12A9C7E16}" destId="{07EB366C-E274-461A-80FB-D29F14A852F3}" srcOrd="10" destOrd="0" presId="urn:microsoft.com/office/officeart/2009/3/layout/CircleRelationship"/>
    <dgm:cxn modelId="{67B82616-E558-4209-A31D-D23CA523A994}" type="presParOf" srcId="{4974E257-3185-444F-814C-7EA12A9C7E16}" destId="{05E45AC0-3943-4EFD-9FE7-B8B1B5D67717}" srcOrd="11" destOrd="0" presId="urn:microsoft.com/office/officeart/2009/3/layout/CircleRelationship"/>
    <dgm:cxn modelId="{AE4537DC-4F4E-4691-87E2-06B626BC2816}" type="presParOf" srcId="{05E45AC0-3943-4EFD-9FE7-B8B1B5D67717}" destId="{B889C683-91CE-4DC6-B21C-5DEA151E0C9A}" srcOrd="0" destOrd="0" presId="urn:microsoft.com/office/officeart/2009/3/layout/CircleRelationship"/>
    <dgm:cxn modelId="{86E311EB-A1CF-4D00-895F-F4501AECA324}" type="presParOf" srcId="{4974E257-3185-444F-814C-7EA12A9C7E16}" destId="{5F865DE2-8CC3-4C7F-B948-455F6F3EF0FE}" srcOrd="12" destOrd="0" presId="urn:microsoft.com/office/officeart/2009/3/layout/CircleRelationship"/>
    <dgm:cxn modelId="{37D6F4A3-71FC-4ADC-B434-F38867CBE5F2}" type="presParOf" srcId="{5F865DE2-8CC3-4C7F-B948-455F6F3EF0FE}" destId="{0249A141-108B-4D05-8B86-387F0AA840A5}" srcOrd="0" destOrd="0" presId="urn:microsoft.com/office/officeart/2009/3/layout/CircleRelationship"/>
    <dgm:cxn modelId="{4B87D7E8-2A0D-4467-AC4E-66CAF7740CFE}" type="presParOf" srcId="{4974E257-3185-444F-814C-7EA12A9C7E16}" destId="{AE0E2EC3-EA5D-446C-BDEA-CDBA168341A3}" srcOrd="13" destOrd="0" presId="urn:microsoft.com/office/officeart/2009/3/layout/CircleRelationship"/>
    <dgm:cxn modelId="{1F38E034-B4CE-488D-8FE7-5B3E38A47713}" type="presParOf" srcId="{AE0E2EC3-EA5D-446C-BDEA-CDBA168341A3}" destId="{54646B6F-90D0-4DB0-8EFB-04CCBB84A964}" srcOrd="0" destOrd="0" presId="urn:microsoft.com/office/officeart/2009/3/layout/CircleRelationship"/>
  </dgm:cxnLst>
  <dgm:bg/>
  <dgm:whole>
    <a:ln w="15875"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C493-3373-4BF4-A309-C703A0E78380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hr-HR"/>
        </a:p>
      </dgm:t>
    </dgm:pt>
    <dgm:pt modelId="{16E4AE78-A0D9-45B2-A14C-CC6426EC32E9}">
      <dgm:prSet phldrT="[Text]" custT="1"/>
      <dgm:spPr/>
      <dgm:t>
        <a:bodyPr/>
        <a:lstStyle/>
        <a:p>
          <a:r>
            <a:rPr lang="hr-HR" sz="2400" dirty="0" smtClean="0"/>
            <a:t>102 uzorno vladanje</a:t>
          </a:r>
          <a:endParaRPr lang="hr-HR" sz="2400" dirty="0"/>
        </a:p>
      </dgm:t>
    </dgm:pt>
    <dgm:pt modelId="{2C38BFA5-7659-4BFB-96F9-5987D3A2EE8C}" type="parTrans" cxnId="{31F514F0-593B-4B90-B61D-7984D7FCB756}">
      <dgm:prSet/>
      <dgm:spPr/>
      <dgm:t>
        <a:bodyPr/>
        <a:lstStyle/>
        <a:p>
          <a:endParaRPr lang="hr-HR" sz="2000"/>
        </a:p>
      </dgm:t>
    </dgm:pt>
    <dgm:pt modelId="{49A8FFB4-4826-4040-AD75-1AEF547C8F3B}" type="sibTrans" cxnId="{31F514F0-593B-4B90-B61D-7984D7FCB756}">
      <dgm:prSet/>
      <dgm:spPr/>
      <dgm:t>
        <a:bodyPr/>
        <a:lstStyle/>
        <a:p>
          <a:endParaRPr lang="hr-HR" sz="2000"/>
        </a:p>
      </dgm:t>
    </dgm:pt>
    <dgm:pt modelId="{0406F119-045F-484F-BDF6-5455B9C51419}">
      <dgm:prSet phldrT="[Text]" custT="1"/>
      <dgm:spPr/>
      <dgm:t>
        <a:bodyPr/>
        <a:lstStyle/>
        <a:p>
          <a:r>
            <a:rPr lang="hr-HR" sz="1800" dirty="0" smtClean="0"/>
            <a:t>5</a:t>
          </a:r>
        </a:p>
        <a:p>
          <a:r>
            <a:rPr lang="hr-HR" sz="1800" dirty="0" smtClean="0"/>
            <a:t>dobro vladanje</a:t>
          </a:r>
          <a:endParaRPr lang="hr-HR" sz="1800" dirty="0"/>
        </a:p>
      </dgm:t>
    </dgm:pt>
    <dgm:pt modelId="{FCE00BA4-7B68-4026-970C-3D6128CDAF4C}" type="parTrans" cxnId="{D56F3CF8-9590-434E-AB2B-0BBBAA36A56F}">
      <dgm:prSet/>
      <dgm:spPr/>
      <dgm:t>
        <a:bodyPr/>
        <a:lstStyle/>
        <a:p>
          <a:endParaRPr lang="hr-HR" sz="2000"/>
        </a:p>
      </dgm:t>
    </dgm:pt>
    <dgm:pt modelId="{50E41CF9-F100-497C-8A89-A1EB3E611777}" type="sibTrans" cxnId="{D56F3CF8-9590-434E-AB2B-0BBBAA36A56F}">
      <dgm:prSet/>
      <dgm:spPr/>
      <dgm:t>
        <a:bodyPr/>
        <a:lstStyle/>
        <a:p>
          <a:endParaRPr lang="hr-HR" sz="2000"/>
        </a:p>
      </dgm:t>
    </dgm:pt>
    <dgm:pt modelId="{4579E822-295D-4329-A306-0369B2EB28C9}">
      <dgm:prSet phldrT="[Text]"/>
      <dgm:spPr/>
      <dgm:t>
        <a:bodyPr/>
        <a:lstStyle/>
        <a:p>
          <a:endParaRPr lang="hr-HR" sz="2000" dirty="0"/>
        </a:p>
      </dgm:t>
    </dgm:pt>
    <dgm:pt modelId="{53285B7B-5CA0-4478-9781-1ECDE0FEC985}" type="parTrans" cxnId="{D0398CF8-E954-44FF-B878-A54A1772508A}">
      <dgm:prSet/>
      <dgm:spPr/>
      <dgm:t>
        <a:bodyPr/>
        <a:lstStyle/>
        <a:p>
          <a:endParaRPr lang="hr-HR" sz="2000"/>
        </a:p>
      </dgm:t>
    </dgm:pt>
    <dgm:pt modelId="{8199B376-8094-4E61-9CAE-F13486593060}" type="sibTrans" cxnId="{D0398CF8-E954-44FF-B878-A54A1772508A}">
      <dgm:prSet/>
      <dgm:spPr/>
      <dgm:t>
        <a:bodyPr/>
        <a:lstStyle/>
        <a:p>
          <a:endParaRPr lang="hr-HR" sz="2000"/>
        </a:p>
      </dgm:t>
    </dgm:pt>
    <dgm:pt modelId="{2C01A61D-1053-412C-B88F-2136DCF36ACF}" type="pres">
      <dgm:prSet presAssocID="{B32FC493-3373-4BF4-A309-C703A0E78380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hr-HR"/>
        </a:p>
      </dgm:t>
    </dgm:pt>
    <dgm:pt modelId="{7682215C-3F03-40FA-A686-93F37AA03F89}" type="pres">
      <dgm:prSet presAssocID="{16E4AE78-A0D9-45B2-A14C-CC6426EC32E9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hr-HR"/>
        </a:p>
      </dgm:t>
    </dgm:pt>
    <dgm:pt modelId="{C9CE67B5-539A-4945-BCBB-C7D459F5DF02}" type="pres">
      <dgm:prSet presAssocID="{16E4AE78-A0D9-45B2-A14C-CC6426EC32E9}" presName="Accent1" presStyleLbl="node1" presStyleIdx="0" presStyleCnt="9"/>
      <dgm:spPr/>
    </dgm:pt>
    <dgm:pt modelId="{33D1FAFA-6473-4FA8-BEB0-F6B13B65A25F}" type="pres">
      <dgm:prSet presAssocID="{16E4AE78-A0D9-45B2-A14C-CC6426EC32E9}" presName="Accent2" presStyleLbl="node1" presStyleIdx="1" presStyleCnt="9"/>
      <dgm:spPr/>
    </dgm:pt>
    <dgm:pt modelId="{1D45C8A0-63F0-495A-B283-F04E782B5444}" type="pres">
      <dgm:prSet presAssocID="{16E4AE78-A0D9-45B2-A14C-CC6426EC32E9}" presName="Accent3" presStyleLbl="node1" presStyleIdx="2" presStyleCnt="9" custLinFactNeighborX="-43917" custLinFactNeighborY="-15024"/>
      <dgm:spPr/>
    </dgm:pt>
    <dgm:pt modelId="{970A3FC7-3F9C-46AE-B932-60967A22AD89}" type="pres">
      <dgm:prSet presAssocID="{16E4AE78-A0D9-45B2-A14C-CC6426EC32E9}" presName="Accent4" presStyleLbl="node1" presStyleIdx="3" presStyleCnt="9"/>
      <dgm:spPr/>
    </dgm:pt>
    <dgm:pt modelId="{82BE4E54-A6D4-4612-9443-734FDE2D74D5}" type="pres">
      <dgm:prSet presAssocID="{16E4AE78-A0D9-45B2-A14C-CC6426EC32E9}" presName="Accent5" presStyleLbl="node1" presStyleIdx="4" presStyleCnt="9"/>
      <dgm:spPr/>
    </dgm:pt>
    <dgm:pt modelId="{A4A87DF1-4000-483A-A18F-01C294807AB3}" type="pres">
      <dgm:prSet presAssocID="{16E4AE78-A0D9-45B2-A14C-CC6426EC32E9}" presName="Accent6" presStyleLbl="node1" presStyleIdx="5" presStyleCnt="9"/>
      <dgm:spPr/>
    </dgm:pt>
    <dgm:pt modelId="{4E73EEE3-1615-4F63-80BD-FBDF9D693FCE}" type="pres">
      <dgm:prSet presAssocID="{0406F119-045F-484F-BDF6-5455B9C51419}" presName="Child1" presStyleLbl="node1" presStyleIdx="6" presStyleCnt="9" custScaleX="118048" custScaleY="115925" custLinFactNeighborX="12921" custLinFactNeighborY="-42254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A40E977F-FCF4-4C52-86EA-449FC7ECD3DE}" type="pres">
      <dgm:prSet presAssocID="{0406F119-045F-484F-BDF6-5455B9C51419}" presName="Accent7" presStyleCnt="0"/>
      <dgm:spPr/>
    </dgm:pt>
    <dgm:pt modelId="{EB7567CA-10AB-444C-A8AA-DC7505F6322E}" type="pres">
      <dgm:prSet presAssocID="{0406F119-045F-484F-BDF6-5455B9C51419}" presName="AccentHold1" presStyleLbl="node1" presStyleIdx="7" presStyleCnt="9"/>
      <dgm:spPr/>
    </dgm:pt>
    <dgm:pt modelId="{83D7E0A3-9EE8-4BEC-A7CF-6F2C8962BE91}" type="pres">
      <dgm:prSet presAssocID="{0406F119-045F-484F-BDF6-5455B9C51419}" presName="Accent8" presStyleCnt="0"/>
      <dgm:spPr/>
    </dgm:pt>
    <dgm:pt modelId="{C534E7AD-C7EF-4B69-BF0A-9D73104918E1}" type="pres">
      <dgm:prSet presAssocID="{0406F119-045F-484F-BDF6-5455B9C51419}" presName="AccentHold2" presStyleLbl="node1" presStyleIdx="8" presStyleCnt="9"/>
      <dgm:spPr/>
    </dgm:pt>
  </dgm:ptLst>
  <dgm:cxnLst>
    <dgm:cxn modelId="{D56F3CF8-9590-434E-AB2B-0BBBAA36A56F}" srcId="{16E4AE78-A0D9-45B2-A14C-CC6426EC32E9}" destId="{0406F119-045F-484F-BDF6-5455B9C51419}" srcOrd="0" destOrd="0" parTransId="{FCE00BA4-7B68-4026-970C-3D6128CDAF4C}" sibTransId="{50E41CF9-F100-497C-8A89-A1EB3E611777}"/>
    <dgm:cxn modelId="{8810D56C-3324-46A6-B550-2FCB8EE6A9F3}" type="presOf" srcId="{16E4AE78-A0D9-45B2-A14C-CC6426EC32E9}" destId="{7682215C-3F03-40FA-A686-93F37AA03F89}" srcOrd="0" destOrd="0" presId="urn:microsoft.com/office/officeart/2009/3/layout/CircleRelationship"/>
    <dgm:cxn modelId="{31F514F0-593B-4B90-B61D-7984D7FCB756}" srcId="{B32FC493-3373-4BF4-A309-C703A0E78380}" destId="{16E4AE78-A0D9-45B2-A14C-CC6426EC32E9}" srcOrd="0" destOrd="0" parTransId="{2C38BFA5-7659-4BFB-96F9-5987D3A2EE8C}" sibTransId="{49A8FFB4-4826-4040-AD75-1AEF547C8F3B}"/>
    <dgm:cxn modelId="{D0398CF8-E954-44FF-B878-A54A1772508A}" srcId="{B32FC493-3373-4BF4-A309-C703A0E78380}" destId="{4579E822-295D-4329-A306-0369B2EB28C9}" srcOrd="1" destOrd="0" parTransId="{53285B7B-5CA0-4478-9781-1ECDE0FEC985}" sibTransId="{8199B376-8094-4E61-9CAE-F13486593060}"/>
    <dgm:cxn modelId="{DE4FC50F-0F88-470F-9A5A-52D80A6DBC1A}" type="presOf" srcId="{0406F119-045F-484F-BDF6-5455B9C51419}" destId="{4E73EEE3-1615-4F63-80BD-FBDF9D693FCE}" srcOrd="0" destOrd="0" presId="urn:microsoft.com/office/officeart/2009/3/layout/CircleRelationship"/>
    <dgm:cxn modelId="{0E43997B-4049-447B-B5A0-95CA125347A0}" type="presOf" srcId="{B32FC493-3373-4BF4-A309-C703A0E78380}" destId="{2C01A61D-1053-412C-B88F-2136DCF36ACF}" srcOrd="0" destOrd="0" presId="urn:microsoft.com/office/officeart/2009/3/layout/CircleRelationship"/>
    <dgm:cxn modelId="{A5F2E193-2A22-4A10-8B41-29CDE339A79D}" type="presParOf" srcId="{2C01A61D-1053-412C-B88F-2136DCF36ACF}" destId="{7682215C-3F03-40FA-A686-93F37AA03F89}" srcOrd="0" destOrd="0" presId="urn:microsoft.com/office/officeart/2009/3/layout/CircleRelationship"/>
    <dgm:cxn modelId="{A7744A23-8A71-45D9-9156-312B217B54EB}" type="presParOf" srcId="{2C01A61D-1053-412C-B88F-2136DCF36ACF}" destId="{C9CE67B5-539A-4945-BCBB-C7D459F5DF02}" srcOrd="1" destOrd="0" presId="urn:microsoft.com/office/officeart/2009/3/layout/CircleRelationship"/>
    <dgm:cxn modelId="{4E89C240-BCE3-41B0-AD1F-C766B1AA61FD}" type="presParOf" srcId="{2C01A61D-1053-412C-B88F-2136DCF36ACF}" destId="{33D1FAFA-6473-4FA8-BEB0-F6B13B65A25F}" srcOrd="2" destOrd="0" presId="urn:microsoft.com/office/officeart/2009/3/layout/CircleRelationship"/>
    <dgm:cxn modelId="{02653690-379F-4A10-80DB-83E3E760B201}" type="presParOf" srcId="{2C01A61D-1053-412C-B88F-2136DCF36ACF}" destId="{1D45C8A0-63F0-495A-B283-F04E782B5444}" srcOrd="3" destOrd="0" presId="urn:microsoft.com/office/officeart/2009/3/layout/CircleRelationship"/>
    <dgm:cxn modelId="{998A6BB0-CD53-4A45-ACB3-52190DE77C1B}" type="presParOf" srcId="{2C01A61D-1053-412C-B88F-2136DCF36ACF}" destId="{970A3FC7-3F9C-46AE-B932-60967A22AD89}" srcOrd="4" destOrd="0" presId="urn:microsoft.com/office/officeart/2009/3/layout/CircleRelationship"/>
    <dgm:cxn modelId="{6CE8BB19-B80D-4349-AA93-A5A2BF990892}" type="presParOf" srcId="{2C01A61D-1053-412C-B88F-2136DCF36ACF}" destId="{82BE4E54-A6D4-4612-9443-734FDE2D74D5}" srcOrd="5" destOrd="0" presId="urn:microsoft.com/office/officeart/2009/3/layout/CircleRelationship"/>
    <dgm:cxn modelId="{DA48B15C-7FFD-4DE9-B4FE-6E864551E328}" type="presParOf" srcId="{2C01A61D-1053-412C-B88F-2136DCF36ACF}" destId="{A4A87DF1-4000-483A-A18F-01C294807AB3}" srcOrd="6" destOrd="0" presId="urn:microsoft.com/office/officeart/2009/3/layout/CircleRelationship"/>
    <dgm:cxn modelId="{7A193466-0B13-4B89-917F-441CE33B262C}" type="presParOf" srcId="{2C01A61D-1053-412C-B88F-2136DCF36ACF}" destId="{4E73EEE3-1615-4F63-80BD-FBDF9D693FCE}" srcOrd="7" destOrd="0" presId="urn:microsoft.com/office/officeart/2009/3/layout/CircleRelationship"/>
    <dgm:cxn modelId="{28C4B3FD-8F57-4EB0-9293-E6477C8D8526}" type="presParOf" srcId="{2C01A61D-1053-412C-B88F-2136DCF36ACF}" destId="{A40E977F-FCF4-4C52-86EA-449FC7ECD3DE}" srcOrd="8" destOrd="0" presId="urn:microsoft.com/office/officeart/2009/3/layout/CircleRelationship"/>
    <dgm:cxn modelId="{90CC1653-ED5B-468C-90A1-AB81C12248CB}" type="presParOf" srcId="{A40E977F-FCF4-4C52-86EA-449FC7ECD3DE}" destId="{EB7567CA-10AB-444C-A8AA-DC7505F6322E}" srcOrd="0" destOrd="0" presId="urn:microsoft.com/office/officeart/2009/3/layout/CircleRelationship"/>
    <dgm:cxn modelId="{7C7C5EAD-E934-45D0-B089-4900DB5B7D78}" type="presParOf" srcId="{2C01A61D-1053-412C-B88F-2136DCF36ACF}" destId="{83D7E0A3-9EE8-4BEC-A7CF-6F2C8962BE91}" srcOrd="9" destOrd="0" presId="urn:microsoft.com/office/officeart/2009/3/layout/CircleRelationship"/>
    <dgm:cxn modelId="{F0E467CD-D799-412D-ACC5-44DFF35EBFFA}" type="presParOf" srcId="{83D7E0A3-9EE8-4BEC-A7CF-6F2C8962BE91}" destId="{C534E7AD-C7EF-4B69-BF0A-9D73104918E1}" srcOrd="0" destOrd="0" presId="urn:microsoft.com/office/officeart/2009/3/layout/CircleRelationship"/>
  </dgm:cxnLst>
  <dgm:bg/>
  <dgm:whole>
    <a:ln w="15875"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A7228C-A4CF-4ADB-949C-05839C8B5E22}">
      <dsp:nvSpPr>
        <dsp:cNvPr id="0" name=""/>
        <dsp:cNvSpPr/>
      </dsp:nvSpPr>
      <dsp:spPr>
        <a:xfrm>
          <a:off x="1008120" y="600513"/>
          <a:ext cx="2477996" cy="2477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119 uzorno vladanje</a:t>
          </a:r>
          <a:endParaRPr lang="hr-HR" sz="2400" kern="1200" dirty="0"/>
        </a:p>
      </dsp:txBody>
      <dsp:txXfrm>
        <a:off x="1008120" y="600513"/>
        <a:ext cx="2477996" cy="2477943"/>
      </dsp:txXfrm>
    </dsp:sp>
    <dsp:sp modelId="{14C90B0F-B2B3-4B3C-B5CE-F5AE82E80550}">
      <dsp:nvSpPr>
        <dsp:cNvPr id="0" name=""/>
        <dsp:cNvSpPr/>
      </dsp:nvSpPr>
      <dsp:spPr>
        <a:xfrm>
          <a:off x="2236830" y="293023"/>
          <a:ext cx="275589" cy="275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5BB57-1436-492D-BA5F-29F221B3510F}">
      <dsp:nvSpPr>
        <dsp:cNvPr id="0" name=""/>
        <dsp:cNvSpPr/>
      </dsp:nvSpPr>
      <dsp:spPr>
        <a:xfrm>
          <a:off x="1584265" y="2699755"/>
          <a:ext cx="199548" cy="1997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F3310-D6ED-4B75-8F87-9A1051CC1227}">
      <dsp:nvSpPr>
        <dsp:cNvPr id="0" name=""/>
        <dsp:cNvSpPr/>
      </dsp:nvSpPr>
      <dsp:spPr>
        <a:xfrm>
          <a:off x="3460390" y="1411571"/>
          <a:ext cx="199548" cy="1997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43F0B-3124-4EEC-BFBE-50DF07D07BE3}">
      <dsp:nvSpPr>
        <dsp:cNvPr id="0" name=""/>
        <dsp:cNvSpPr/>
      </dsp:nvSpPr>
      <dsp:spPr>
        <a:xfrm>
          <a:off x="2505507" y="2912233"/>
          <a:ext cx="275589" cy="2755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4254B-66B7-4E6C-A341-8C4FADBEB7D2}">
      <dsp:nvSpPr>
        <dsp:cNvPr id="0" name=""/>
        <dsp:cNvSpPr/>
      </dsp:nvSpPr>
      <dsp:spPr>
        <a:xfrm>
          <a:off x="1640950" y="684689"/>
          <a:ext cx="199548" cy="1997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3F7DD-FFB0-4F71-B574-32D5F6915AE5}">
      <dsp:nvSpPr>
        <dsp:cNvPr id="0" name=""/>
        <dsp:cNvSpPr/>
      </dsp:nvSpPr>
      <dsp:spPr>
        <a:xfrm>
          <a:off x="1011888" y="1827264"/>
          <a:ext cx="199548" cy="1997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A78E5-DB69-422B-AA7A-7D00B7655719}">
      <dsp:nvSpPr>
        <dsp:cNvPr id="0" name=""/>
        <dsp:cNvSpPr/>
      </dsp:nvSpPr>
      <dsp:spPr>
        <a:xfrm>
          <a:off x="109582" y="359879"/>
          <a:ext cx="1359725" cy="129234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38 dobro vladanje</a:t>
          </a:r>
          <a:endParaRPr lang="hr-HR" sz="1800" kern="1200" dirty="0"/>
        </a:p>
      </dsp:txBody>
      <dsp:txXfrm>
        <a:off x="109582" y="359879"/>
        <a:ext cx="1359725" cy="1292349"/>
      </dsp:txXfrm>
    </dsp:sp>
    <dsp:sp modelId="{1F372CB4-EBA3-46E3-8DA3-100E746EC2D9}">
      <dsp:nvSpPr>
        <dsp:cNvPr id="0" name=""/>
        <dsp:cNvSpPr/>
      </dsp:nvSpPr>
      <dsp:spPr>
        <a:xfrm>
          <a:off x="1958015" y="693373"/>
          <a:ext cx="275589" cy="2755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AD409-BDF7-4912-9A44-D1511C48679F}">
      <dsp:nvSpPr>
        <dsp:cNvPr id="0" name=""/>
        <dsp:cNvSpPr/>
      </dsp:nvSpPr>
      <dsp:spPr>
        <a:xfrm>
          <a:off x="143183" y="2155533"/>
          <a:ext cx="498180" cy="4981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B366C-E274-461A-80FB-D29F14A852F3}">
      <dsp:nvSpPr>
        <dsp:cNvPr id="0" name=""/>
        <dsp:cNvSpPr/>
      </dsp:nvSpPr>
      <dsp:spPr>
        <a:xfrm>
          <a:off x="3203930" y="186041"/>
          <a:ext cx="1354759" cy="1022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2 loše vladanje</a:t>
          </a:r>
          <a:endParaRPr lang="hr-HR" sz="1800" kern="1200" dirty="0"/>
        </a:p>
      </dsp:txBody>
      <dsp:txXfrm>
        <a:off x="3203930" y="186041"/>
        <a:ext cx="1354759" cy="1022880"/>
      </dsp:txXfrm>
    </dsp:sp>
    <dsp:sp modelId="{B889C683-91CE-4DC6-B21C-5DEA151E0C9A}">
      <dsp:nvSpPr>
        <dsp:cNvPr id="0" name=""/>
        <dsp:cNvSpPr/>
      </dsp:nvSpPr>
      <dsp:spPr>
        <a:xfrm>
          <a:off x="3105535" y="1074617"/>
          <a:ext cx="275589" cy="275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9A141-108B-4D05-8B86-387F0AA840A5}">
      <dsp:nvSpPr>
        <dsp:cNvPr id="0" name=""/>
        <dsp:cNvSpPr/>
      </dsp:nvSpPr>
      <dsp:spPr>
        <a:xfrm>
          <a:off x="65157" y="2773858"/>
          <a:ext cx="199548" cy="1997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46B6F-90D0-4DB0-8EFB-04CCBB84A964}">
      <dsp:nvSpPr>
        <dsp:cNvPr id="0" name=""/>
        <dsp:cNvSpPr/>
      </dsp:nvSpPr>
      <dsp:spPr>
        <a:xfrm>
          <a:off x="1943729" y="2464118"/>
          <a:ext cx="199548" cy="1997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82215C-3F03-40FA-A686-93F37AA03F89}">
      <dsp:nvSpPr>
        <dsp:cNvPr id="0" name=""/>
        <dsp:cNvSpPr/>
      </dsp:nvSpPr>
      <dsp:spPr>
        <a:xfrm>
          <a:off x="970815" y="155740"/>
          <a:ext cx="2933171" cy="2933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102 uzorno vladanje</a:t>
          </a:r>
          <a:endParaRPr lang="hr-HR" sz="2400" kern="1200" dirty="0"/>
        </a:p>
      </dsp:txBody>
      <dsp:txXfrm>
        <a:off x="970815" y="155740"/>
        <a:ext cx="2933171" cy="2933245"/>
      </dsp:txXfrm>
    </dsp:sp>
    <dsp:sp modelId="{C9CE67B5-539A-4945-BCBB-C7D459F5DF02}">
      <dsp:nvSpPr>
        <dsp:cNvPr id="0" name=""/>
        <dsp:cNvSpPr/>
      </dsp:nvSpPr>
      <dsp:spPr>
        <a:xfrm>
          <a:off x="2644103" y="22100"/>
          <a:ext cx="326192" cy="3262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1FAFA-6473-4FA8-BEB0-F6B13B65A25F}">
      <dsp:nvSpPr>
        <dsp:cNvPr id="0" name=""/>
        <dsp:cNvSpPr/>
      </dsp:nvSpPr>
      <dsp:spPr>
        <a:xfrm>
          <a:off x="1872013" y="2871049"/>
          <a:ext cx="236415" cy="2364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5C8A0-63F0-495A-B283-F04E782B5444}">
      <dsp:nvSpPr>
        <dsp:cNvPr id="0" name=""/>
        <dsp:cNvSpPr/>
      </dsp:nvSpPr>
      <dsp:spPr>
        <a:xfrm>
          <a:off x="3988693" y="1310649"/>
          <a:ext cx="236415" cy="2364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A3FC7-3F9C-46AE-B932-60967A22AD89}">
      <dsp:nvSpPr>
        <dsp:cNvPr id="0" name=""/>
        <dsp:cNvSpPr/>
      </dsp:nvSpPr>
      <dsp:spPr>
        <a:xfrm>
          <a:off x="2962173" y="3122568"/>
          <a:ext cx="326192" cy="3262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E4E54-A6D4-4612-9443-734FDE2D74D5}">
      <dsp:nvSpPr>
        <dsp:cNvPr id="0" name=""/>
        <dsp:cNvSpPr/>
      </dsp:nvSpPr>
      <dsp:spPr>
        <a:xfrm>
          <a:off x="1938706" y="485731"/>
          <a:ext cx="236415" cy="23644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87DF1-4000-483A-A18F-01C294807AB3}">
      <dsp:nvSpPr>
        <dsp:cNvPr id="0" name=""/>
        <dsp:cNvSpPr/>
      </dsp:nvSpPr>
      <dsp:spPr>
        <a:xfrm>
          <a:off x="1194404" y="1838245"/>
          <a:ext cx="236415" cy="2364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3EEE3-1615-4F63-80BD-FBDF9D693FCE}">
      <dsp:nvSpPr>
        <dsp:cNvPr id="0" name=""/>
        <dsp:cNvSpPr/>
      </dsp:nvSpPr>
      <dsp:spPr>
        <a:xfrm>
          <a:off x="100263" y="86510"/>
          <a:ext cx="1407528" cy="13819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dobro vladanje</a:t>
          </a:r>
          <a:endParaRPr lang="hr-HR" sz="1800" kern="1200" dirty="0"/>
        </a:p>
      </dsp:txBody>
      <dsp:txXfrm>
        <a:off x="100263" y="86510"/>
        <a:ext cx="1407528" cy="1381994"/>
      </dsp:txXfrm>
    </dsp:sp>
    <dsp:sp modelId="{EB7567CA-10AB-444C-A8AA-DC7505F6322E}">
      <dsp:nvSpPr>
        <dsp:cNvPr id="0" name=""/>
        <dsp:cNvSpPr/>
      </dsp:nvSpPr>
      <dsp:spPr>
        <a:xfrm>
          <a:off x="2314063" y="496011"/>
          <a:ext cx="326192" cy="3262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4E7AD-C7EF-4B69-BF0A-9D73104918E1}">
      <dsp:nvSpPr>
        <dsp:cNvPr id="0" name=""/>
        <dsp:cNvSpPr/>
      </dsp:nvSpPr>
      <dsp:spPr>
        <a:xfrm>
          <a:off x="165806" y="2226831"/>
          <a:ext cx="589968" cy="5897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C0EEC8-5FBA-4D0B-B986-29D27B26ADC6}" type="datetimeFigureOut">
              <a:rPr lang="sr-Latn-CS"/>
              <a:pPr>
                <a:defRPr/>
              </a:pPr>
              <a:t>30.8.2017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dirty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3F15F6-515A-46AF-95E1-BA33A854AFB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6747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2867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315F4-5B79-4D02-B360-0392EA308337}" type="slidenum">
              <a:rPr lang="hr-HR" altLang="sr-Latn-RS"/>
              <a:pPr eaLnBrk="1" hangingPunct="1"/>
              <a:t>26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71752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DAF9B-7F4F-45D9-B74E-9733D28B3D93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260115889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B2086-587F-4910-B1C7-69E3B9BF7B45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35452393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987D-8812-4B48-B7AA-75F9CE7E1118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1886053082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7023B-8106-470F-B3E9-822F96CA91A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1745032924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AAEC-FBF3-4BF0-8B86-CED3CA8DDE89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1311-B6F1-41E5-8738-DC0EC128D9F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36311055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5185-371D-4487-9D07-1A0F77A759D9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07F03-0423-48DF-998D-57C9C120987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94623023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5B71-1EA1-4E2A-A5EB-B004DB42D607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57BCE-4814-4553-8C19-BF5D6FEA3B3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790855269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9689-783C-40DC-93F0-02E205E7AD05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7597D-C577-41CA-B3B4-440F0D6E796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01940107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F90-ED07-463F-A32E-E5A04D86A718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FB7E0-9BA7-4066-8C12-1FDFC033DF1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23270829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6E94-B574-4C6C-924E-0BE4E6E3E2CD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2DE55-BCA8-4D07-ACFA-F26F8A10F2C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92452882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E678-B0B2-4391-B4FC-30006216C001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534D-2675-4407-8FE6-192A3BCA363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2996954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D22F2-9E5E-4A86-8C4E-5FF3218F6DA7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3512588866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7FA3-1710-4652-A07D-8FA7F18C5390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D0F4-3D87-44C2-91EC-E2BD4CF2066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12380520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4FE0-86C4-4F60-A900-F88EF84E2766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C9BC3-EF2E-4689-AAFC-8438C5C4A8A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434944391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DE43-E13F-4513-B348-87ECB2557A22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339A2-8F8C-449E-A416-1EAD2CCA606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507213357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E97A-1FC8-46D8-BD80-27FF24B4970B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C34F2-A79E-43E6-A495-2D1C228EFA1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009290353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18B40-1FE9-4ABF-B1A9-9D64B3F8A3D4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D1FBB-897C-4235-8A71-B1D3B248F08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95947454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6C133-A037-4FFF-B285-92E7E9D6330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28030888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3C0E-768B-4613-95AF-D5A7C634C26A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396716391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A5691-AE59-41A1-A081-B29B6B58ACE2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87773293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F0239-5F08-47CA-BB48-BFEECA776E1E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25579363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EA749-8E0D-4B48-BF5C-CBE94E05BBB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3206141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0B4D0-506D-4732-937B-B5107E725349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220076721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1B0D6-0300-4850-A722-57CFDD23F70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xmlns="" val="21541874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AB41598-E24F-472C-9321-29971DC5CA80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9758E1-95C0-4E04-AA13-497A8233E696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D92F423-7CF4-4F89-B50B-7983E6FBCB2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4357688"/>
            <a:ext cx="7315200" cy="1571625"/>
          </a:xfrm>
          <a:noFill/>
          <a:ln>
            <a:noFill/>
          </a:ln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hr-HR" dirty="0"/>
              <a:t>IZVJEŠĆE NA KRAJU</a:t>
            </a:r>
            <a:br>
              <a:rPr lang="hr-HR" dirty="0"/>
            </a:br>
            <a:r>
              <a:rPr lang="hr-HR" dirty="0"/>
              <a:t>NASTAVNE GODINE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43625" y="5357813"/>
            <a:ext cx="3000375" cy="6286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Školska godina 2016./2017.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hr-HR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hr-HR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zervirano mjesto sadržaja 6"/>
          <p:cNvSpPr txBox="1">
            <a:spLocks/>
          </p:cNvSpPr>
          <p:nvPr/>
        </p:nvSpPr>
        <p:spPr bwMode="auto">
          <a:xfrm>
            <a:off x="6072188" y="6143625"/>
            <a:ext cx="2857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kern="0" dirty="0" smtClean="0">
                <a:solidFill>
                  <a:schemeClr val="bg1"/>
                </a:solidFill>
                <a:latin typeface="+mn-lt"/>
                <a:cs typeface="+mn-cs"/>
              </a:rPr>
              <a:t>Marina Škopac, pedagoginja</a:t>
            </a:r>
            <a:endParaRPr lang="hr-HR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kern="0" dirty="0">
                <a:solidFill>
                  <a:schemeClr val="bg1"/>
                </a:solidFill>
                <a:latin typeface="+mn-lt"/>
                <a:cs typeface="+mn-cs"/>
              </a:rPr>
              <a:t>OŠ TAR VABRIGA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USPJEH UČENIKA NAKON DOPUNSKOG RADA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96863" y="2054225"/>
          <a:ext cx="85502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USPJEH U POSTOTCIMA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96863" y="2054225"/>
          <a:ext cx="85502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23. kolovoza – </a:t>
            </a:r>
            <a:r>
              <a:rPr lang="hr-HR" smtClean="0"/>
              <a:t>POPRAVNI ISPIT</a:t>
            </a:r>
          </a:p>
          <a:p>
            <a:r>
              <a:rPr lang="hr-HR" smtClean="0"/>
              <a:t>Nakon </a:t>
            </a:r>
            <a:r>
              <a:rPr lang="hr-HR" dirty="0" smtClean="0"/>
              <a:t>provedenog popravnog ispita:</a:t>
            </a:r>
          </a:p>
          <a:p>
            <a:r>
              <a:rPr lang="hr-HR" dirty="0" smtClean="0"/>
              <a:t>Svi učenici uspješni i prelaze u viši razred</a:t>
            </a:r>
          </a:p>
          <a:p>
            <a:r>
              <a:rPr lang="hr-HR" u="sng" dirty="0" smtClean="0"/>
              <a:t>Uspjeh</a:t>
            </a:r>
            <a:r>
              <a:rPr lang="hr-HR" dirty="0" smtClean="0"/>
              <a:t>:</a:t>
            </a:r>
          </a:p>
          <a:p>
            <a:r>
              <a:rPr lang="hr-HR" dirty="0" smtClean="0"/>
              <a:t>o</a:t>
            </a:r>
            <a:r>
              <a:rPr lang="hr-HR" dirty="0" smtClean="0"/>
              <a:t>dličan 134, vrlo dobar 103, dobar 29</a:t>
            </a:r>
          </a:p>
          <a:p>
            <a:r>
              <a:rPr lang="hr-HR" u="sng" dirty="0" smtClean="0"/>
              <a:t>Vladanje</a:t>
            </a:r>
            <a:r>
              <a:rPr lang="hr-HR" dirty="0" smtClean="0"/>
              <a:t>: </a:t>
            </a:r>
          </a:p>
          <a:p>
            <a:r>
              <a:rPr lang="hr-HR" dirty="0" smtClean="0"/>
              <a:t>u</a:t>
            </a:r>
            <a:r>
              <a:rPr lang="hr-HR" dirty="0" smtClean="0"/>
              <a:t>zorno 221, dobro 45, loše 2</a:t>
            </a:r>
            <a:endParaRPr lang="hr-HR" dirty="0"/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VLADANJE, IZOSTANCI, </a:t>
            </a:r>
            <a:br>
              <a:rPr lang="hr-HR" dirty="0"/>
            </a:br>
            <a:r>
              <a:rPr lang="hr-HR" dirty="0"/>
              <a:t>PEDAGOŠKE MJERE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52258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hr-HR" dirty="0" smtClean="0"/>
              <a:t>VLADANJE </a:t>
            </a:r>
            <a:r>
              <a:rPr lang="hr-HR" altLang="sr-Latn-RS" dirty="0" smtClean="0"/>
              <a:t>UČENIKA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RN: </a:t>
            </a:r>
            <a:r>
              <a:rPr lang="hr-HR" altLang="sr-Latn-RS" dirty="0" smtClean="0"/>
              <a:t>107 </a:t>
            </a:r>
            <a:r>
              <a:rPr lang="hr-HR" altLang="sr-Latn-RS" dirty="0"/>
              <a:t>učenika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altLang="sr-Latn-RS" dirty="0"/>
              <a:t>PN: </a:t>
            </a:r>
            <a:r>
              <a:rPr lang="hr-HR" altLang="sr-Latn-RS" dirty="0" smtClean="0"/>
              <a:t>159 </a:t>
            </a:r>
            <a:r>
              <a:rPr lang="hr-HR" altLang="sr-Latn-RS" dirty="0"/>
              <a:t>učenika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483813581"/>
              </p:ext>
            </p:extLst>
          </p:nvPr>
        </p:nvGraphicFramePr>
        <p:xfrm>
          <a:off x="4427984" y="2684463"/>
          <a:ext cx="4608512" cy="3480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49072-D33F-45EC-A13D-49DD300F78B1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1024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sr-Latn-CS" smtClean="0"/>
          </a:p>
        </p:txBody>
      </p:sp>
      <p:sp>
        <p:nvSpPr>
          <p:cNvPr id="1024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91626E9-F7BD-4939-AC13-812F13A48689}" type="slidenum">
              <a:rPr lang="hr-HR" altLang="sr-Latn-RS">
                <a:solidFill>
                  <a:srgbClr val="898989"/>
                </a:solidFill>
              </a:rPr>
              <a:pPr algn="ctr" eaLnBrk="1" hangingPunct="1"/>
              <a:t>14</a:t>
            </a:fld>
            <a:endParaRPr lang="hr-HR" altLang="sr-Latn-RS">
              <a:solidFill>
                <a:srgbClr val="89898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71291494"/>
              </p:ext>
            </p:extLst>
          </p:nvPr>
        </p:nvGraphicFramePr>
        <p:xfrm>
          <a:off x="80839" y="2694415"/>
          <a:ext cx="4275137" cy="3470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16195" cy="684885"/>
          </a:xfrm>
        </p:spPr>
        <p:txBody>
          <a:bodyPr/>
          <a:lstStyle/>
          <a:p>
            <a:r>
              <a:rPr lang="hr-HR" dirty="0" smtClean="0"/>
              <a:t>IZOSTANCI UČENIKA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1259633" y="1443835"/>
            <a:ext cx="7272808" cy="4275740"/>
          </a:xfrm>
        </p:spPr>
        <p:txBody>
          <a:bodyPr/>
          <a:lstStyle/>
          <a:p>
            <a:endParaRPr lang="hr-HR" u="sng" dirty="0" smtClean="0"/>
          </a:p>
          <a:p>
            <a:endParaRPr lang="hr-HR" u="sng" dirty="0" smtClean="0"/>
          </a:p>
          <a:p>
            <a:r>
              <a:rPr lang="hr-HR" dirty="0" smtClean="0"/>
              <a:t>sveukupno = 	14 869 sati</a:t>
            </a:r>
          </a:p>
          <a:p>
            <a:r>
              <a:rPr lang="hr-HR" dirty="0" smtClean="0"/>
              <a:t>opravdano = 	14 582 sati</a:t>
            </a:r>
          </a:p>
          <a:p>
            <a:r>
              <a:rPr lang="hr-HR" dirty="0" smtClean="0"/>
              <a:t>neopravdano =           41 sat</a:t>
            </a:r>
          </a:p>
          <a:p>
            <a:r>
              <a:rPr lang="hr-HR" dirty="0" smtClean="0"/>
              <a:t>ostalo = 		      246 sati</a:t>
            </a: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ANALIZA IZOSTANAKA PO RAZREDIMA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</p:nvPr>
        </p:nvGraphicFramePr>
        <p:xfrm>
          <a:off x="1331640" y="1916832"/>
          <a:ext cx="7015162" cy="427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ANALIZA IZOSTANAKA U POSTOTCIMA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</p:nvPr>
        </p:nvGraphicFramePr>
        <p:xfrm>
          <a:off x="1187624" y="1844824"/>
          <a:ext cx="7015162" cy="427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mtClean="0"/>
              <a:t>PEDAGOŠKE MJERE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296863" y="2054225"/>
            <a:ext cx="8550275" cy="4429125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POHVALE:  65 pohvalnica za odličan uspjeh </a:t>
            </a:r>
          </a:p>
          <a:p>
            <a:pPr eaLnBrk="1" hangingPunct="1"/>
            <a:r>
              <a:rPr lang="hr-HR" altLang="sr-Latn-RS" smtClean="0"/>
              <a:t>                    (</a:t>
            </a:r>
            <a:r>
              <a:rPr lang="hr-HR" altLang="sr-Latn-RS" dirty="0" smtClean="0"/>
              <a:t>64 </a:t>
            </a:r>
            <a:r>
              <a:rPr lang="hr-HR" altLang="sr-Latn-RS" smtClean="0"/>
              <a:t>odličan uspjeh i uzorno </a:t>
            </a:r>
            <a:r>
              <a:rPr lang="hr-HR" altLang="sr-Latn-RS" dirty="0" smtClean="0"/>
              <a:t>vladanje)</a:t>
            </a:r>
          </a:p>
          <a:p>
            <a:pPr eaLnBrk="1" hangingPunct="1"/>
            <a:r>
              <a:rPr lang="hr-HR" altLang="sr-Latn-RS" dirty="0" smtClean="0"/>
              <a:t>NAGRADE: 7 (“zlatno pero”)</a:t>
            </a:r>
          </a:p>
          <a:p>
            <a:pPr eaLnBrk="1" hangingPunct="1"/>
            <a:r>
              <a:rPr lang="hr-HR" altLang="sr-Latn-RS" dirty="0" smtClean="0"/>
              <a:t>                    1 (učenica generacije)</a:t>
            </a:r>
          </a:p>
          <a:p>
            <a:pPr eaLnBrk="1" hangingPunct="1"/>
            <a:r>
              <a:rPr lang="hr-HR" altLang="sr-Latn-RS" dirty="0" smtClean="0"/>
              <a:t>                    1 (uspjeh na državnom natjecanju iz TJ)</a:t>
            </a:r>
          </a:p>
          <a:p>
            <a:pPr eaLnBrk="1" hangingPunct="1"/>
            <a:r>
              <a:rPr lang="hr-HR" altLang="sr-Latn-RS" dirty="0" smtClean="0"/>
              <a:t>                    2 (izuzetan uspjeh u IŠA)</a:t>
            </a:r>
          </a:p>
          <a:p>
            <a:pPr eaLnBrk="1" hangingPunct="1"/>
            <a:r>
              <a:rPr lang="hr-HR" altLang="sr-Latn-RS" dirty="0" smtClean="0"/>
              <a:t>KAZNE:       6 opomena razrednika </a:t>
            </a:r>
          </a:p>
          <a:p>
            <a:pPr eaLnBrk="1" hangingPunct="1"/>
            <a:r>
              <a:rPr lang="hr-HR" altLang="sr-Latn-RS" dirty="0" smtClean="0"/>
              <a:t>                    1 ukor </a:t>
            </a:r>
          </a:p>
          <a:p>
            <a:pPr eaLnBrk="1" hangingPunct="1"/>
            <a:r>
              <a:rPr lang="hr-HR" altLang="sr-Latn-RS" dirty="0" smtClean="0"/>
              <a:t>                    1 strogi ukor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mtClean="0"/>
              <a:t>REALIZACIJA</a:t>
            </a:r>
          </a:p>
        </p:txBody>
      </p:sp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>
          <a:xfrm>
            <a:off x="296863" y="2054225"/>
            <a:ext cx="8550275" cy="4429125"/>
          </a:xfrm>
        </p:spPr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Ostvarivanje godišnjeg plana i programa:  </a:t>
            </a:r>
          </a:p>
          <a:p>
            <a:pPr eaLnBrk="1" hangingPunct="1"/>
            <a:r>
              <a:rPr lang="hr-HR" altLang="sr-Latn-RS" dirty="0" smtClean="0"/>
              <a:t>u potpunosti realiziran</a:t>
            </a:r>
          </a:p>
          <a:p>
            <a:pPr eaLnBrk="1" hangingPunct="1"/>
            <a:r>
              <a:rPr lang="hr-HR" altLang="sr-Latn-RS" dirty="0" smtClean="0"/>
              <a:t>svi razredni odjeli imaju višak nastavnih sati</a:t>
            </a:r>
          </a:p>
          <a:p>
            <a:pPr eaLnBrk="1" hangingPunct="1"/>
            <a:r>
              <a:rPr lang="hr-HR" altLang="sr-Latn-RS" dirty="0" smtClean="0"/>
              <a:t>(od 10 do 20)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hr-HR" dirty="0"/>
              <a:t>OSNOVNI PODACI</a:t>
            </a:r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>
          <a:xfrm>
            <a:off x="642938" y="1928813"/>
            <a:ext cx="7281862" cy="4545012"/>
          </a:xfrm>
        </p:spPr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nastavna godina 2016./17.:</a:t>
            </a:r>
          </a:p>
          <a:p>
            <a:pPr eaLnBrk="1" hangingPunct="1"/>
            <a:r>
              <a:rPr lang="hr-HR" altLang="sr-Latn-RS" dirty="0" smtClean="0"/>
              <a:t>5. rujna 2016. do 14. lipnja 2017.god.</a:t>
            </a:r>
          </a:p>
          <a:p>
            <a:pPr eaLnBrk="1" hangingPunct="1"/>
            <a:r>
              <a:rPr lang="hr-HR" altLang="sr-Latn-RS" dirty="0" smtClean="0"/>
              <a:t>37 nastavnih tjedana </a:t>
            </a:r>
          </a:p>
          <a:p>
            <a:pPr eaLnBrk="1" hangingPunct="1"/>
            <a:r>
              <a:rPr lang="hr-HR" altLang="sr-Latn-RS" dirty="0" smtClean="0"/>
              <a:t>266 učenika (141 M, 125 Ž)</a:t>
            </a:r>
          </a:p>
          <a:p>
            <a:pPr eaLnBrk="1" hangingPunct="1"/>
            <a:r>
              <a:rPr lang="hr-HR" altLang="sr-Latn-RS" dirty="0" smtClean="0"/>
              <a:t>13 razrednih odjela</a:t>
            </a:r>
          </a:p>
          <a:p>
            <a:pPr eaLnBrk="1" hangingPunct="1"/>
            <a:r>
              <a:rPr lang="hr-HR" altLang="sr-Latn-RS" dirty="0" smtClean="0"/>
              <a:t>178 nastavnih dana  </a:t>
            </a:r>
          </a:p>
          <a:p>
            <a:pPr eaLnBrk="1" hangingPunct="1">
              <a:buNone/>
            </a:pPr>
            <a:r>
              <a:rPr lang="hr-HR" altLang="sr-Latn-RS" dirty="0" smtClean="0"/>
              <a:t>		</a:t>
            </a:r>
          </a:p>
          <a:p>
            <a:pPr eaLnBrk="1" hangingPunct="1">
              <a:buFont typeface="Wingdings 2" panose="05020102010507070707" pitchFamily="18" charset="2"/>
              <a:buChar char=""/>
            </a:pPr>
            <a:endParaRPr lang="hr-HR" altLang="sr-Latn-RS" dirty="0" smtClean="0"/>
          </a:p>
        </p:txBody>
      </p:sp>
      <p:sp>
        <p:nvSpPr>
          <p:cNvPr id="3076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88E474-7969-4843-83AF-C18815A4517F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3078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algn="r">
              <a:defRPr/>
            </a:pPr>
            <a:endParaRPr lang="sr-Latn-CS" smtClean="0"/>
          </a:p>
        </p:txBody>
      </p:sp>
      <p:sp>
        <p:nvSpPr>
          <p:cNvPr id="307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7ABF906-D7E5-4D8F-B77A-61DD61B39F66}" type="slidenum">
              <a:rPr lang="hr-HR" altLang="sr-Latn-RS">
                <a:solidFill>
                  <a:srgbClr val="898989"/>
                </a:solidFill>
              </a:rPr>
              <a:pPr algn="ctr" eaLnBrk="1" hangingPunct="1"/>
              <a:t>2</a:t>
            </a:fld>
            <a:endParaRPr lang="hr-HR" altLang="sr-Latn-R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NATJECANJA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296863" y="2054225"/>
            <a:ext cx="8550275" cy="4429125"/>
          </a:xfrm>
        </p:spPr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Rezultati:</a:t>
            </a:r>
          </a:p>
          <a:p>
            <a:pPr lvl="1" eaLnBrk="1" hangingPunct="1"/>
            <a:r>
              <a:rPr lang="hr-HR" altLang="sr-Latn-RS" dirty="0" smtClean="0"/>
              <a:t>1., 3. i 4.mjesto na županijskom natjecanju iz njemačkog jezika, </a:t>
            </a:r>
          </a:p>
          <a:p>
            <a:pPr lvl="1" eaLnBrk="1" hangingPunct="1"/>
            <a:r>
              <a:rPr lang="hr-HR" altLang="sr-Latn-RS" dirty="0" smtClean="0"/>
              <a:t>3. mjesto  na </a:t>
            </a:r>
            <a:r>
              <a:rPr lang="hr-HR" altLang="sr-Latn-RS" dirty="0" err="1" smtClean="0"/>
              <a:t>žup.natj</a:t>
            </a:r>
            <a:r>
              <a:rPr lang="hr-HR" altLang="sr-Latn-RS" dirty="0" smtClean="0"/>
              <a:t>. iz talijanskog jezika,</a:t>
            </a:r>
          </a:p>
          <a:p>
            <a:pPr lvl="1" eaLnBrk="1" hangingPunct="1"/>
            <a:r>
              <a:rPr lang="hr-HR" altLang="sr-Latn-RS" dirty="0" smtClean="0"/>
              <a:t>5. mjesto na državnom natj. iz talijanskog jezika </a:t>
            </a:r>
          </a:p>
          <a:p>
            <a:pPr eaLnBrk="1" hangingPunct="1">
              <a:buFontTx/>
              <a:buNone/>
            </a:pPr>
            <a:r>
              <a:rPr lang="hr-HR" altLang="sr-Latn-RS" dirty="0" smtClean="0"/>
              <a:t>                     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DOPUNSKA NASTAVA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07546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datuma 10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49BCC8-6AFD-4B79-B093-2443711C81DD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16387" name="Rezervirano mjesto podnožja 1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</p:txBody>
      </p:sp>
      <p:sp>
        <p:nvSpPr>
          <p:cNvPr id="16388" name="Rezervirano mjesto broja slajda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01A8F5-C797-408C-855B-8157B5F94642}" type="slidenum">
              <a:rPr lang="hr-HR" altLang="sr-Latn-RS">
                <a:solidFill>
                  <a:srgbClr val="898989"/>
                </a:solidFill>
              </a:rPr>
              <a:pPr eaLnBrk="1" hangingPunct="1"/>
              <a:t>22</a:t>
            </a:fld>
            <a:endParaRPr lang="hr-HR" altLang="sr-Latn-RS">
              <a:solidFill>
                <a:srgbClr val="898989"/>
              </a:solidFill>
            </a:endParaRPr>
          </a:p>
        </p:txBody>
      </p:sp>
      <p:graphicFrame>
        <p:nvGraphicFramePr>
          <p:cNvPr id="47632" name="Group 528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xmlns="" val="479429061"/>
              </p:ext>
            </p:extLst>
          </p:nvPr>
        </p:nvGraphicFramePr>
        <p:xfrm>
          <a:off x="22231" y="702972"/>
          <a:ext cx="9121769" cy="5468182"/>
        </p:xfrm>
        <a:graphic>
          <a:graphicData uri="http://schemas.openxmlformats.org/drawingml/2006/table">
            <a:tbl>
              <a:tblPr/>
              <a:tblGrid>
                <a:gridCol w="2292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3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8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0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50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3797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Naziv Grupe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Ime učitelja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Broj učenika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Sati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Planirano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Realizirano</a:t>
                      </a: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0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HJ / MAT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1. razred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Loreta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Šućur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HJ / MAT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2.a i 2.b razred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Sabina Blažević i Dijana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J.Lastrić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12 + 7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 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HJ / MAT 3.razred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Anamarija 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Circota</a:t>
                      </a: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HJ / MAT 4.razred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Karmen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Kureljak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Loreta 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Šućur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5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Hrvatski jezik 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6. i 8.razred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Adela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Deković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Hrvatski jezik 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5. i 7. razred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Gordana P. Alihodžić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89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Matematika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5. i 7. razredi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Tanja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Mihoković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99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Matematika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6. i 8. razredi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Klaudija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Mirjanić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Njemački jezik, 5. i 8.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6. i 7. razredi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Martina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Velenik</a:t>
                      </a: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Irina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Riđić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Tiana</a:t>
                      </a: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hr-H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Orihovac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 + 35</a:t>
                      </a:r>
                      <a:endParaRPr kumimoji="0" lang="hr-H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 + 35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DODATNA NASTAVA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57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datuma 12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0F9760-3EB2-45C5-A780-33DECDF9FF94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18435" name="Rezervirano mjesto podnožja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</p:txBody>
      </p:sp>
      <p:sp>
        <p:nvSpPr>
          <p:cNvPr id="18436" name="Rezervirano mjesto broja slajda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45BB62-0647-45B3-94EB-9FFD06F21A3F}" type="slidenum">
              <a:rPr lang="hr-HR" altLang="sr-Latn-RS">
                <a:solidFill>
                  <a:srgbClr val="898989"/>
                </a:solidFill>
              </a:rPr>
              <a:pPr eaLnBrk="1" hangingPunct="1"/>
              <a:t>24</a:t>
            </a:fld>
            <a:endParaRPr lang="hr-HR" altLang="sr-Latn-RS">
              <a:solidFill>
                <a:srgbClr val="898989"/>
              </a:solidFill>
            </a:endParaRPr>
          </a:p>
        </p:txBody>
      </p:sp>
      <p:graphicFrame>
        <p:nvGraphicFramePr>
          <p:cNvPr id="42659" name="Group 675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xmlns="" val="3795805522"/>
              </p:ext>
            </p:extLst>
          </p:nvPr>
        </p:nvGraphicFramePr>
        <p:xfrm>
          <a:off x="1" y="620688"/>
          <a:ext cx="9143998" cy="6537711"/>
        </p:xfrm>
        <a:graphic>
          <a:graphicData uri="http://schemas.openxmlformats.org/drawingml/2006/table">
            <a:tbl>
              <a:tblPr/>
              <a:tblGrid>
                <a:gridCol w="2171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6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23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2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30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708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Naziv Grupe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Ime učitelja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Broj učenika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26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Planirano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Realizirano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Geografija 5. - 8. razred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Radmila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Deutsch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Matematika 5. i 7. razred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Tanja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Mihoković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13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36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Matematika 6. i 8. razred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Klaudija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Mirjanić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Njemački jezik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Martina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Velenik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Irina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Riđić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Hrvatski jezik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Gordana P. Alihodžić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Povijest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Tea Bonaca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Kemija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Branka Pamić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MAT, IV razred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Karmen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Kureljak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MAT, III. razred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Anamarija K.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Cirkota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MAT, II. razred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Sabina Blažević,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Dijana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J.Lastrić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MAT, I. razred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Loreta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Šućur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IZVANNASTAVNE AKTIVNOSTI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7654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datuma 12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2546B4-4F56-4B1A-BB68-09CB497439FD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20483" name="Rezervirano mjesto podnožja 1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</p:txBody>
      </p:sp>
      <p:sp>
        <p:nvSpPr>
          <p:cNvPr id="20484" name="Rezervirano mjesto broja slajda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7D9610-C9B2-4EB3-A09A-2902031AD0A0}" type="slidenum">
              <a:rPr lang="hr-HR" altLang="sr-Latn-RS">
                <a:solidFill>
                  <a:srgbClr val="898989"/>
                </a:solidFill>
              </a:rPr>
              <a:pPr eaLnBrk="1" hangingPunct="1"/>
              <a:t>26</a:t>
            </a:fld>
            <a:endParaRPr lang="hr-HR" altLang="sr-Latn-RS">
              <a:solidFill>
                <a:srgbClr val="898989"/>
              </a:solidFill>
            </a:endParaRPr>
          </a:p>
        </p:txBody>
      </p:sp>
      <p:graphicFrame>
        <p:nvGraphicFramePr>
          <p:cNvPr id="36505" name="Group 665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xmlns="" val="3997696297"/>
              </p:ext>
            </p:extLst>
          </p:nvPr>
        </p:nvGraphicFramePr>
        <p:xfrm>
          <a:off x="0" y="1254463"/>
          <a:ext cx="9144000" cy="5192684"/>
        </p:xfrm>
        <a:graphic>
          <a:graphicData uri="http://schemas.openxmlformats.org/drawingml/2006/table">
            <a:tbl>
              <a:tblPr/>
              <a:tblGrid>
                <a:gridCol w="2434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8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0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2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75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429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Naziv Grupe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Ime učitelja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Broj učenika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Sati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8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Planirano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Ostvareno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VELIKI ZBOR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Bogdan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Fabris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MALI  ZBOR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Sabina Blažević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MALI  FOLKLOR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Bogdan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Fabris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FOTO GRUPA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Sabrina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Fatorić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Marina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Dž.Jakominić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LIKOVNA GRUPA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Sabrina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Fatorić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Marina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Dž.Jakominić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PLESNA GRUPA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Tiana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Orihovac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DRAMSKA GRUPA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Adela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Deković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HUMANITARNI KREATIVCI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Ankica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Tutiš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PODMLADAK CK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Marta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Rupenović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MALI NOGOMET (5. i 6.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raz</a:t>
                      </a: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.)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Hrvoje Paić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22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MLADI TEHNIČARI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Ilija Babić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MALI INFORMATIČARI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Maja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Pavličić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2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2546B4-4F56-4B1A-BB68-09CB497439FD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3" name="Rezervirano mjesto podnožja 1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</p:txBody>
      </p:sp>
      <p:sp>
        <p:nvSpPr>
          <p:cNvPr id="4" name="Rezervirano mjesto broja slajda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81ED0B-ACFA-4BF5-B937-2CCDBA38FB6D}" type="slidenum">
              <a:rPr lang="hr-HR" altLang="sr-Latn-RS">
                <a:solidFill>
                  <a:srgbClr val="898989"/>
                </a:solidFill>
              </a:rPr>
              <a:pPr eaLnBrk="1" hangingPunct="1"/>
              <a:t>27</a:t>
            </a:fld>
            <a:endParaRPr lang="hr-HR" altLang="sr-Latn-RS">
              <a:solidFill>
                <a:srgbClr val="898989"/>
              </a:solidFill>
            </a:endParaRPr>
          </a:p>
        </p:txBody>
      </p:sp>
      <p:graphicFrame>
        <p:nvGraphicFramePr>
          <p:cNvPr id="5" name="Group 6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9925461"/>
              </p:ext>
            </p:extLst>
          </p:nvPr>
        </p:nvGraphicFramePr>
        <p:xfrm>
          <a:off x="0" y="1268760"/>
          <a:ext cx="9144000" cy="5148625"/>
        </p:xfrm>
        <a:graphic>
          <a:graphicData uri="http://schemas.openxmlformats.org/drawingml/2006/table">
            <a:tbl>
              <a:tblPr/>
              <a:tblGrid>
                <a:gridCol w="2434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8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0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2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75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06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Naziv Grupe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Ime učitelja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Broj učenika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Sati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58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Planirano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Ostvareno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6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PROMET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Ilija Babić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TALIJANSKI JEZIK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Daliborka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Škofić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EKOLOŠKA SKUPINA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Karmen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Kureljak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MLADI PRIRODOSLOVCI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Sandra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Perčić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, Puškar Ljubica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9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ZAVIČAJNA SKUPINA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Tea Bonaca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9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MLADI GEOGRAFI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Radmila 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Deutsch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459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EKO GRUPA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Branka Pamić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  <a:tr h="459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ODBOJKA (1.- 4.raz.)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Hrvoje Paić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340768"/>
            <a:ext cx="8229600" cy="1000126"/>
          </a:xfrm>
          <a:noFill/>
          <a:ln>
            <a:noFill/>
          </a:ln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SVJEDODŽBE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7467600" cy="3908921"/>
          </a:xfrm>
        </p:spPr>
        <p:txBody>
          <a:bodyPr/>
          <a:lstStyle/>
          <a:p>
            <a:pPr marL="273050" indent="-273050" eaLnBrk="1" hangingPunct="1"/>
            <a:endParaRPr lang="hr-HR" altLang="sr-Latn-RS" dirty="0" smtClean="0"/>
          </a:p>
          <a:p>
            <a:pPr marL="273050" indent="-273050" eaLnBrk="1" hangingPunct="1"/>
            <a:r>
              <a:rPr lang="hr-HR" altLang="sr-Latn-RS" dirty="0" smtClean="0"/>
              <a:t>učenici osmih razreda  -29. lipnja 2017.</a:t>
            </a:r>
          </a:p>
          <a:p>
            <a:pPr marL="273050" indent="-273050" eaLnBrk="1" hangingPunct="1"/>
            <a:r>
              <a:rPr lang="hr-HR" altLang="sr-Latn-RS" dirty="0" smtClean="0"/>
              <a:t>svi ostali učenici I. – VII. razreda:       </a:t>
            </a:r>
          </a:p>
          <a:p>
            <a:pPr marL="273050" indent="-273050" eaLnBrk="1" hangingPunct="1"/>
            <a:r>
              <a:rPr lang="hr-HR" altLang="sr-Latn-RS" dirty="0" smtClean="0"/>
              <a:t>5. srpnja 2017. </a:t>
            </a:r>
          </a:p>
        </p:txBody>
      </p:sp>
      <p:sp>
        <p:nvSpPr>
          <p:cNvPr id="21508" name="Rezervirano mjesto datuma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970743-6D89-4A89-9F71-4661268EA371}" type="datetime1">
              <a:rPr lang="hr-HR" smtClean="0"/>
              <a:pPr>
                <a:defRPr/>
              </a:pPr>
              <a:t>30.8.2017.</a:t>
            </a:fld>
            <a:endParaRPr lang="hr-HR" smtClean="0"/>
          </a:p>
        </p:txBody>
      </p:sp>
      <p:sp>
        <p:nvSpPr>
          <p:cNvPr id="21510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algn="r">
              <a:defRPr/>
            </a:pPr>
            <a:endParaRPr lang="sr-Latn-CS" smtClean="0"/>
          </a:p>
        </p:txBody>
      </p:sp>
      <p:sp>
        <p:nvSpPr>
          <p:cNvPr id="21509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4A675D46-05F0-4F2D-BB3B-C958043E943A}" type="slidenum">
              <a:rPr lang="hr-HR" altLang="sr-Latn-RS">
                <a:solidFill>
                  <a:srgbClr val="898989"/>
                </a:solidFill>
              </a:rPr>
              <a:pPr algn="ctr" eaLnBrk="1" hangingPunct="1"/>
              <a:t>28</a:t>
            </a:fld>
            <a:endParaRPr lang="hr-HR" altLang="sr-Latn-R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4357688"/>
            <a:ext cx="7315200" cy="1571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 !!!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16128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UČENICI S POTEŠKOĆAMA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5 učenika s prilagodbom sadržaja, </a:t>
            </a:r>
          </a:p>
          <a:p>
            <a:pPr eaLnBrk="1" hangingPunct="1"/>
            <a:r>
              <a:rPr lang="hr-HR" altLang="sr-Latn-RS" dirty="0" smtClean="0"/>
              <a:t>od toga 2 učenika uz pomoć osobnog asistenta </a:t>
            </a:r>
          </a:p>
          <a:p>
            <a:pPr eaLnBrk="1" hangingPunct="1"/>
            <a:r>
              <a:rPr lang="hr-HR" altLang="sr-Latn-RS" dirty="0" smtClean="0"/>
              <a:t>10 učenika – redovan program uz individualizirani pristup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http://www.stampar.hr/lgs.axd?t=16&amp;id=54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21125"/>
            <a:ext cx="8072437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niOkvir 7"/>
          <p:cNvSpPr txBox="1">
            <a:spLocks noChangeArrowheads="1"/>
          </p:cNvSpPr>
          <p:nvPr/>
        </p:nvSpPr>
        <p:spPr bwMode="auto">
          <a:xfrm>
            <a:off x="107504" y="44624"/>
            <a:ext cx="3853747" cy="648072"/>
          </a:xfrm>
          <a:prstGeom prst="rect">
            <a:avLst/>
          </a:prstGeom>
          <a:noFill/>
          <a:ln>
            <a:noFill/>
          </a:ln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1" fontAlgn="auto" hangingPunct="1">
              <a:spcAft>
                <a:spcPts val="0"/>
              </a:spcAft>
              <a:defRPr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hr-HR" altLang="sr-Latn-RS" sz="3200" dirty="0"/>
              <a:t>…ugodan odmor!</a:t>
            </a:r>
          </a:p>
        </p:txBody>
      </p:sp>
      <p:sp>
        <p:nvSpPr>
          <p:cNvPr id="11" name="Rezervirano mjesto sadržaja 6"/>
          <p:cNvSpPr txBox="1">
            <a:spLocks/>
          </p:cNvSpPr>
          <p:nvPr/>
        </p:nvSpPr>
        <p:spPr bwMode="auto">
          <a:xfrm>
            <a:off x="6372200" y="116632"/>
            <a:ext cx="2857500" cy="66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eaLnBrk="1" hangingPunct="1">
              <a:buFont typeface="Wingdings 2" panose="05020102010507070707" pitchFamily="18" charset="2"/>
              <a:buNone/>
            </a:pPr>
            <a:r>
              <a:rPr lang="hr-HR" altLang="sr-Latn-RS" sz="1800" dirty="0" smtClean="0"/>
              <a:t>Marina Škopac, pedagoginja</a:t>
            </a:r>
          </a:p>
          <a:p>
            <a:pPr marL="273050" indent="-273050" eaLnBrk="1" hangingPunct="1">
              <a:buFont typeface="Wingdings 2" panose="05020102010507070707" pitchFamily="18" charset="2"/>
              <a:buNone/>
            </a:pPr>
            <a:r>
              <a:rPr lang="hr-HR" altLang="sr-Latn-RS" sz="1800" dirty="0" smtClean="0"/>
              <a:t>OŠ TAR VABRIGA</a:t>
            </a:r>
          </a:p>
        </p:txBody>
      </p:sp>
    </p:spTree>
    <p:extLst>
      <p:ext uri="{BB962C8B-B14F-4D97-AF65-F5344CB8AC3E}">
        <p14:creationId xmlns:p14="http://schemas.microsoft.com/office/powerpoint/2010/main" xmlns="" val="3513731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SVEUKUPNA ANALIZA PODATAKA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35292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USPJEH UČENIKA NA KRAJU NASTAVNE GODINE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96863" y="2054225"/>
          <a:ext cx="85502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USPJEH U POSTOTCIMA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96863" y="2054225"/>
          <a:ext cx="85502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NEDOVOLJNA POSTIGNUĆA</a:t>
            </a:r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>
          <a:xfrm>
            <a:off x="296863" y="2054225"/>
            <a:ext cx="8523609" cy="4429125"/>
          </a:xfrm>
        </p:spPr>
        <p:txBody>
          <a:bodyPr/>
          <a:lstStyle/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Ukupno 10 učenika </a:t>
            </a:r>
            <a:r>
              <a:rPr lang="hr-HR" altLang="sr-Latn-RS" sz="2400" dirty="0" smtClean="0"/>
              <a:t>upućeno na </a:t>
            </a:r>
            <a:r>
              <a:rPr lang="hr-HR" altLang="sr-Latn-RS" sz="2400" u="sng" dirty="0" smtClean="0"/>
              <a:t>dopunski rad</a:t>
            </a:r>
            <a:r>
              <a:rPr lang="hr-HR" altLang="sr-Latn-RS" sz="2400" dirty="0" smtClean="0"/>
              <a:t>:</a:t>
            </a:r>
          </a:p>
          <a:p>
            <a:r>
              <a:rPr lang="hr-HR" sz="2400" dirty="0" smtClean="0"/>
              <a:t>23. lipnja do 4. srpnja  </a:t>
            </a:r>
          </a:p>
          <a:p>
            <a:pPr>
              <a:buNone/>
            </a:pPr>
            <a:r>
              <a:rPr lang="hr-HR" sz="2400" dirty="0" smtClean="0"/>
              <a:t>     (MAT, KEM, BIO, POV, GEO)</a:t>
            </a:r>
          </a:p>
          <a:p>
            <a:pPr>
              <a:buNone/>
            </a:pPr>
            <a:r>
              <a:rPr lang="hr-HR" sz="2400" dirty="0" smtClean="0"/>
              <a:t> </a:t>
            </a:r>
            <a:endParaRPr lang="hr-HR" altLang="sr-Latn-RS" sz="2400" dirty="0" smtClean="0"/>
          </a:p>
          <a:p>
            <a:pPr eaLnBrk="1" hangingPunct="1"/>
            <a:r>
              <a:rPr lang="hr-HR" sz="2400" dirty="0" smtClean="0"/>
              <a:t>3 učenika – iz dva nastavna predmeta, </a:t>
            </a:r>
          </a:p>
          <a:p>
            <a:pPr eaLnBrk="1" hangingPunct="1"/>
            <a:r>
              <a:rPr lang="hr-HR" sz="2400" dirty="0" smtClean="0"/>
              <a:t>7 učenika – iz jednog nastavnog predmeta</a:t>
            </a:r>
          </a:p>
          <a:p>
            <a:pPr eaLnBrk="1" hangingPunct="1"/>
            <a:endParaRPr lang="hr-HR" altLang="sr-Latn-RS" sz="2400" dirty="0" smtClean="0"/>
          </a:p>
          <a:p>
            <a:pPr eaLnBrk="1" hangingPunct="1"/>
            <a:endParaRPr lang="hr-HR" altLang="sr-Latn-RS" sz="2400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ANALIZA PO RAZREDIMA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1 učenik petih razreda: </a:t>
            </a:r>
            <a:r>
              <a:rPr lang="hr-HR" altLang="sr-Latn-RS" dirty="0" err="1" smtClean="0"/>
              <a:t>dop</a:t>
            </a:r>
            <a:r>
              <a:rPr lang="hr-HR" altLang="sr-Latn-RS" dirty="0" smtClean="0"/>
              <a:t>. rad iz MAT</a:t>
            </a:r>
          </a:p>
          <a:p>
            <a:pPr eaLnBrk="1" hangingPunct="1"/>
            <a:r>
              <a:rPr lang="hr-HR" altLang="sr-Latn-RS" dirty="0" smtClean="0"/>
              <a:t>2 učenika šestog razreda: MAT</a:t>
            </a:r>
          </a:p>
          <a:p>
            <a:pPr eaLnBrk="1" hangingPunct="1"/>
            <a:r>
              <a:rPr lang="hr-HR" altLang="sr-Latn-RS" dirty="0" smtClean="0"/>
              <a:t>4 učenika sedmih razreda: 1 </a:t>
            </a:r>
            <a:r>
              <a:rPr lang="hr-HR" altLang="sr-Latn-RS" dirty="0" err="1" smtClean="0"/>
              <a:t>uč</a:t>
            </a:r>
            <a:r>
              <a:rPr lang="hr-HR" altLang="sr-Latn-RS" dirty="0" smtClean="0"/>
              <a:t>. MAT i KEM, 1 KEM i BIO,1 BIO i POV, 1 samo KEM</a:t>
            </a:r>
          </a:p>
          <a:p>
            <a:pPr eaLnBrk="1" hangingPunct="1"/>
            <a:r>
              <a:rPr lang="hr-HR" altLang="sr-Latn-RS" dirty="0" smtClean="0"/>
              <a:t>3 učenika osmih razreda: GEO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296863" y="1444625"/>
            <a:ext cx="85502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USPJEH NAKON DOPUNSKOG RADA</a:t>
            </a:r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>
          <a:xfrm>
            <a:off x="296863" y="2054225"/>
            <a:ext cx="8550275" cy="4429125"/>
          </a:xfrm>
        </p:spPr>
        <p:txBody>
          <a:bodyPr/>
          <a:lstStyle/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Odličan: 134</a:t>
            </a:r>
          </a:p>
          <a:p>
            <a:pPr eaLnBrk="1" hangingPunct="1"/>
            <a:r>
              <a:rPr lang="hr-HR" altLang="sr-Latn-RS" dirty="0" smtClean="0"/>
              <a:t>Vrlo dobar: 103</a:t>
            </a:r>
          </a:p>
          <a:p>
            <a:pPr eaLnBrk="1" hangingPunct="1"/>
            <a:r>
              <a:rPr lang="hr-HR" altLang="sr-Latn-RS" dirty="0" smtClean="0"/>
              <a:t>Dobar: 27</a:t>
            </a:r>
          </a:p>
          <a:p>
            <a:pPr eaLnBrk="1" hangingPunct="1"/>
            <a:r>
              <a:rPr lang="hr-HR" altLang="sr-Latn-RS" dirty="0" smtClean="0"/>
              <a:t>Nedovoljan: 2 </a:t>
            </a:r>
          </a:p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popravni ispit 23. kolovoza u 9,00 sati</a:t>
            </a:r>
          </a:p>
          <a:p>
            <a:pPr eaLnBrk="1" hangingPunct="1"/>
            <a:r>
              <a:rPr lang="hr-HR" altLang="sr-Latn-RS" dirty="0" smtClean="0"/>
              <a:t>2 učenika sedmih razreda, KEM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4026</TotalTime>
  <Words>922</Words>
  <Application>Microsoft Office PowerPoint</Application>
  <PresentationFormat>Prikaz na zaslonu (4:3)</PresentationFormat>
  <Paragraphs>362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30</vt:i4>
      </vt:variant>
    </vt:vector>
  </HeadingPairs>
  <TitlesOfParts>
    <vt:vector size="32" baseType="lpstr">
      <vt:lpstr>Theme1</vt:lpstr>
      <vt:lpstr>Office Theme</vt:lpstr>
      <vt:lpstr>IZVJEŠĆE NA KRAJU NASTAVNE GODINE </vt:lpstr>
      <vt:lpstr>OSNOVNI PODACI</vt:lpstr>
      <vt:lpstr>UČENICI S POTEŠKOĆAMA</vt:lpstr>
      <vt:lpstr>SVEUKUPNA ANALIZA PODATAKA</vt:lpstr>
      <vt:lpstr>USPJEH UČENIKA NA KRAJU NASTAVNE GODINE</vt:lpstr>
      <vt:lpstr>USPJEH U POSTOTCIMA</vt:lpstr>
      <vt:lpstr>NEDOVOLJNA POSTIGNUĆA</vt:lpstr>
      <vt:lpstr>ANALIZA PO RAZREDIMA</vt:lpstr>
      <vt:lpstr>USPJEH NAKON DOPUNSKOG RADA</vt:lpstr>
      <vt:lpstr>USPJEH UČENIKA NAKON DOPUNSKOG RADA</vt:lpstr>
      <vt:lpstr>USPJEH U POSTOTCIMA</vt:lpstr>
      <vt:lpstr>Slajd 12</vt:lpstr>
      <vt:lpstr>VLADANJE, IZOSTANCI,  PEDAGOŠKE MJERE</vt:lpstr>
      <vt:lpstr>VLADANJE UČENIKA</vt:lpstr>
      <vt:lpstr>IZOSTANCI UČENIKA</vt:lpstr>
      <vt:lpstr>ANALIZA IZOSTANAKA PO RAZREDIMA</vt:lpstr>
      <vt:lpstr>ANALIZA IZOSTANAKA U POSTOTCIMA</vt:lpstr>
      <vt:lpstr>PEDAGOŠKE MJERE</vt:lpstr>
      <vt:lpstr>REALIZACIJA</vt:lpstr>
      <vt:lpstr>NATJECANJA</vt:lpstr>
      <vt:lpstr>DOPUNSKA NASTAVA</vt:lpstr>
      <vt:lpstr>Slajd 22</vt:lpstr>
      <vt:lpstr>DODATNA NASTAVA</vt:lpstr>
      <vt:lpstr>Slajd 24</vt:lpstr>
      <vt:lpstr>IZVANNASTAVNE AKTIVNOSTI</vt:lpstr>
      <vt:lpstr>Slajd 26</vt:lpstr>
      <vt:lpstr>Slajd 27</vt:lpstr>
      <vt:lpstr>SVJEDODŽBE</vt:lpstr>
      <vt:lpstr>HVALA NA PAŽNJI !!!</vt:lpstr>
      <vt:lpstr>Slajd 30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Marina Skopac</cp:lastModifiedBy>
  <cp:revision>577</cp:revision>
  <dcterms:created xsi:type="dcterms:W3CDTF">2010-05-23T14:28:12Z</dcterms:created>
  <dcterms:modified xsi:type="dcterms:W3CDTF">2017-08-30T07:56:09Z</dcterms:modified>
</cp:coreProperties>
</file>